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7"/>
  </p:notesMasterIdLst>
  <p:handoutMasterIdLst>
    <p:handoutMasterId r:id="rId18"/>
  </p:handoutMasterIdLst>
  <p:sldIdLst>
    <p:sldId id="256" r:id="rId6"/>
    <p:sldId id="280" r:id="rId7"/>
    <p:sldId id="273" r:id="rId8"/>
    <p:sldId id="281" r:id="rId9"/>
    <p:sldId id="267" r:id="rId10"/>
    <p:sldId id="272" r:id="rId11"/>
    <p:sldId id="274" r:id="rId12"/>
    <p:sldId id="277" r:id="rId13"/>
    <p:sldId id="278" r:id="rId14"/>
    <p:sldId id="279"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3840" userDrawn="1">
          <p15:clr>
            <a:srgbClr val="A4A3A4"/>
          </p15:clr>
        </p15:guide>
        <p15:guide id="3" orient="horz" pos="2251" userDrawn="1">
          <p15:clr>
            <a:srgbClr val="A4A3A4"/>
          </p15:clr>
        </p15:guide>
        <p15:guide id="4" orient="horz" pos="1117" userDrawn="1">
          <p15:clr>
            <a:srgbClr val="A4A3A4"/>
          </p15:clr>
        </p15:guide>
        <p15:guide id="5" orient="horz" pos="2409" userDrawn="1">
          <p15:clr>
            <a:srgbClr val="A4A3A4"/>
          </p15:clr>
        </p15:guide>
        <p15:guide id="6" orient="horz" pos="1842" userDrawn="1">
          <p15:clr>
            <a:srgbClr val="A4A3A4"/>
          </p15:clr>
        </p15:guide>
        <p15:guide id="7" orient="horz" pos="2999" userDrawn="1">
          <p15:clr>
            <a:srgbClr val="A4A3A4"/>
          </p15:clr>
        </p15:guide>
        <p15:guide id="8" pos="982" userDrawn="1">
          <p15:clr>
            <a:srgbClr val="A4A3A4"/>
          </p15:clr>
        </p15:guide>
        <p15:guide id="9" pos="3296" userDrawn="1">
          <p15:clr>
            <a:srgbClr val="A4A3A4"/>
          </p15:clr>
        </p15:guide>
        <p15:guide id="10" pos="57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da Parkes" initials="RP" lastIdx="5" clrIdx="0">
    <p:extLst>
      <p:ext uri="{19B8F6BF-5375-455C-9EA6-DF929625EA0E}">
        <p15:presenceInfo xmlns:p15="http://schemas.microsoft.com/office/powerpoint/2012/main" userId="S::RParkes@united-church.ca::29b49092-1161-4a52-9fa5-3f59b40409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55"/>
    <a:srgbClr val="D23424"/>
    <a:srgbClr val="90651E"/>
    <a:srgbClr val="E0E0E0"/>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B8386-640A-40E1-BEF9-6AFE71B25998}" v="2" dt="2026-04-29T19:46:00.034"/>
    <p1510:client id="{C96F2934-8C61-DE45-A979-85F7DB02E3F5}" v="1" dt="2026-04-29T16:09:16.376"/>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298"/>
        <p:guide pos="3840"/>
        <p:guide orient="horz" pos="2251"/>
        <p:guide orient="horz" pos="1117"/>
        <p:guide orient="horz" pos="2409"/>
        <p:guide orient="horz" pos="1842"/>
        <p:guide orient="horz" pos="2999"/>
        <p:guide pos="982"/>
        <p:guide pos="3296"/>
        <p:guide pos="570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da Parkes" userId="29b49092-1161-4a52-9fa5-3f59b4040952" providerId="ADAL" clId="{47928C5B-312D-4477-A3AD-9DF27D2B2155}"/>
    <pc:docChg chg="undo custSel modSld">
      <pc:chgData name="Ronda Parkes" userId="29b49092-1161-4a52-9fa5-3f59b4040952" providerId="ADAL" clId="{47928C5B-312D-4477-A3AD-9DF27D2B2155}" dt="2026-04-29T19:46:00.034" v="1" actId="1076"/>
      <pc:docMkLst>
        <pc:docMk/>
      </pc:docMkLst>
      <pc:sldChg chg="modSp mod">
        <pc:chgData name="Ronda Parkes" userId="29b49092-1161-4a52-9fa5-3f59b4040952" providerId="ADAL" clId="{47928C5B-312D-4477-A3AD-9DF27D2B2155}" dt="2026-04-29T19:46:00.034" v="1" actId="1076"/>
        <pc:sldMkLst>
          <pc:docMk/>
          <pc:sldMk cId="3426081379" sldId="267"/>
        </pc:sldMkLst>
        <pc:picChg chg="mod">
          <ac:chgData name="Ronda Parkes" userId="29b49092-1161-4a52-9fa5-3f59b4040952" providerId="ADAL" clId="{47928C5B-312D-4477-A3AD-9DF27D2B2155}" dt="2026-04-29T19:46:00.034" v="1" actId="1076"/>
          <ac:picMkLst>
            <pc:docMk/>
            <pc:sldMk cId="3426081379" sldId="267"/>
            <ac:picMk id="5" creationId="{4092741D-8055-84B2-3D2B-EB32E1EB87A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9D9164-BD80-CC4D-B85D-D38FFDB743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33B77D-B40D-1F48-9E0D-B41F96D15D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37F5B4-71E6-AF45-87E1-AC0EE147252D}" type="datetimeFigureOut">
              <a:rPr lang="en-US" smtClean="0"/>
              <a:t>4/29/2026</a:t>
            </a:fld>
            <a:endParaRPr lang="en-US"/>
          </a:p>
        </p:txBody>
      </p:sp>
      <p:sp>
        <p:nvSpPr>
          <p:cNvPr id="4" name="Footer Placeholder 3">
            <a:extLst>
              <a:ext uri="{FF2B5EF4-FFF2-40B4-BE49-F238E27FC236}">
                <a16:creationId xmlns:a16="http://schemas.microsoft.com/office/drawing/2014/main" id="{88F99A23-03AB-9747-9CBE-20ED39C1F5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D20160-9694-9E4B-9726-BE6CD29020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88371-FCF5-6842-9807-F6A2EB00EB54}" type="slidenum">
              <a:rPr lang="en-US" smtClean="0"/>
              <a:t>‹#›</a:t>
            </a:fld>
            <a:endParaRPr lang="en-US"/>
          </a:p>
        </p:txBody>
      </p:sp>
    </p:spTree>
    <p:extLst>
      <p:ext uri="{BB962C8B-B14F-4D97-AF65-F5344CB8AC3E}">
        <p14:creationId xmlns:p14="http://schemas.microsoft.com/office/powerpoint/2010/main" val="2485343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90CCC-AD3F-3A44-9F61-D9015EE36135}"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F612F-D42F-7B46-87B9-9417352ECCD9}" type="slidenum">
              <a:rPr lang="en-US" smtClean="0"/>
              <a:t>‹#›</a:t>
            </a:fld>
            <a:endParaRPr lang="en-US"/>
          </a:p>
        </p:txBody>
      </p:sp>
    </p:spTree>
    <p:extLst>
      <p:ext uri="{BB962C8B-B14F-4D97-AF65-F5344CB8AC3E}">
        <p14:creationId xmlns:p14="http://schemas.microsoft.com/office/powerpoint/2010/main" val="218619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57788" y="2714132"/>
            <a:ext cx="5510212" cy="1524498"/>
          </a:xfrm>
          <a:prstGeom prst="rect">
            <a:avLst/>
          </a:prstGeom>
        </p:spPr>
        <p:txBody>
          <a:bodyPr anchor="b">
            <a:normAutofit/>
          </a:bodyPr>
          <a:lstStyle>
            <a:lvl1pPr algn="r">
              <a:defRPr sz="5400" b="1" i="0">
                <a:solidFill>
                  <a:srgbClr val="90651E"/>
                </a:solidFill>
                <a:latin typeface="Tw Cen MT" panose="020B0602020104020603" pitchFamily="34" charset="77"/>
                <a:cs typeface="Mangal" panose="02040503050203030202" pitchFamily="18" charset="0"/>
              </a:defRPr>
            </a:lvl1pPr>
          </a:lstStyle>
          <a:p>
            <a:r>
              <a:rPr lang="en-US"/>
              <a:t>Click to edit Master title style</a:t>
            </a:r>
          </a:p>
        </p:txBody>
      </p:sp>
      <p:sp>
        <p:nvSpPr>
          <p:cNvPr id="3" name="Subtitle 2"/>
          <p:cNvSpPr>
            <a:spLocks noGrp="1"/>
          </p:cNvSpPr>
          <p:nvPr>
            <p:ph type="subTitle" idx="1"/>
          </p:nvPr>
        </p:nvSpPr>
        <p:spPr>
          <a:xfrm>
            <a:off x="6499497" y="4330705"/>
            <a:ext cx="4168502" cy="412750"/>
          </a:xfrm>
          <a:prstGeom prst="rect">
            <a:avLst/>
          </a:prstGeom>
        </p:spPr>
        <p:txBody>
          <a:bodyPr/>
          <a:lstStyle>
            <a:lvl1pPr marL="0" indent="0" algn="r">
              <a:buNone/>
              <a:defRPr sz="2400" b="0" i="0">
                <a:solidFill>
                  <a:srgbClr val="002B55"/>
                </a:solidFill>
                <a:latin typeface="Tw Cen MT" panose="020B0602020104020603" pitchFamily="34" charset="77"/>
                <a:cs typeface="Almarai Light"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Rectangle 14">
            <a:extLst>
              <a:ext uri="{FF2B5EF4-FFF2-40B4-BE49-F238E27FC236}">
                <a16:creationId xmlns:a16="http://schemas.microsoft.com/office/drawing/2014/main" id="{0B37978E-66DF-8E45-B39B-20CCB0912A09}"/>
              </a:ext>
            </a:extLst>
          </p:cNvPr>
          <p:cNvSpPr/>
          <p:nvPr userDrawn="1"/>
        </p:nvSpPr>
        <p:spPr>
          <a:xfrm>
            <a:off x="98854" y="148281"/>
            <a:ext cx="1631092" cy="1606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05A5DD6-CBC2-6A43-B363-722EC5005FDD}"/>
              </a:ext>
            </a:extLst>
          </p:cNvPr>
          <p:cNvPicPr>
            <a:picLocks noChangeAspect="1"/>
          </p:cNvPicPr>
          <p:nvPr userDrawn="1"/>
        </p:nvPicPr>
        <p:blipFill>
          <a:blip r:embed="rId2"/>
          <a:stretch>
            <a:fillRect/>
          </a:stretch>
        </p:blipFill>
        <p:spPr>
          <a:xfrm>
            <a:off x="9160012" y="1078256"/>
            <a:ext cx="1507987" cy="1524497"/>
          </a:xfrm>
          <a:prstGeom prst="rect">
            <a:avLst/>
          </a:prstGeom>
        </p:spPr>
      </p:pic>
      <p:sp>
        <p:nvSpPr>
          <p:cNvPr id="8" name="Rectangle 7">
            <a:extLst>
              <a:ext uri="{FF2B5EF4-FFF2-40B4-BE49-F238E27FC236}">
                <a16:creationId xmlns:a16="http://schemas.microsoft.com/office/drawing/2014/main" id="{8036F087-8917-A144-92A2-3FCF5C52C091}"/>
              </a:ext>
            </a:extLst>
          </p:cNvPr>
          <p:cNvSpPr/>
          <p:nvPr userDrawn="1"/>
        </p:nvSpPr>
        <p:spPr>
          <a:xfrm>
            <a:off x="-51206" y="5801981"/>
            <a:ext cx="12289080" cy="111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65A5F9-0737-8947-9B66-CF70FEC4B343}"/>
              </a:ext>
            </a:extLst>
          </p:cNvPr>
          <p:cNvPicPr>
            <a:picLocks noChangeAspect="1"/>
          </p:cNvPicPr>
          <p:nvPr userDrawn="1"/>
        </p:nvPicPr>
        <p:blipFill>
          <a:blip r:embed="rId3">
            <a:alphaModFix amt="70000"/>
          </a:blip>
          <a:stretch>
            <a:fillRect/>
          </a:stretch>
        </p:blipFill>
        <p:spPr>
          <a:xfrm>
            <a:off x="-782835" y="2813184"/>
            <a:ext cx="7282332" cy="5328258"/>
          </a:xfrm>
          <a:prstGeom prst="rect">
            <a:avLst/>
          </a:prstGeom>
        </p:spPr>
      </p:pic>
      <p:sp>
        <p:nvSpPr>
          <p:cNvPr id="14" name="Subtitle 2">
            <a:extLst>
              <a:ext uri="{FF2B5EF4-FFF2-40B4-BE49-F238E27FC236}">
                <a16:creationId xmlns:a16="http://schemas.microsoft.com/office/drawing/2014/main" id="{B4EB3C53-4C2E-C14D-AC2D-933245FED187}"/>
              </a:ext>
            </a:extLst>
          </p:cNvPr>
          <p:cNvSpPr txBox="1">
            <a:spLocks/>
          </p:cNvSpPr>
          <p:nvPr userDrawn="1"/>
        </p:nvSpPr>
        <p:spPr>
          <a:xfrm>
            <a:off x="1524000" y="4916492"/>
            <a:ext cx="9144000" cy="41275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02B55"/>
                </a:solidFill>
                <a:latin typeface="Avenir Medium" panose="02000503020000020003" pitchFamily="2" charset="0"/>
                <a:ea typeface="+mn-ea"/>
                <a:cs typeface="Almarai Light" pitchFamily="2" charset="-7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2437E27C-D734-A349-841F-5A9CFFF6C096}" type="datetime4">
              <a:rPr lang="en-CA" sz="1800" smtClean="0">
                <a:latin typeface="Tw Cen MT" panose="020B0602020104020603" pitchFamily="34" charset="77"/>
              </a:rPr>
              <a:t>April 29, 2026</a:t>
            </a:fld>
            <a:endParaRPr lang="en-US" sz="1800">
              <a:latin typeface="Tw Cen MT" panose="020B0602020104020603" pitchFamily="34" charset="77"/>
            </a:endParaRPr>
          </a:p>
        </p:txBody>
      </p:sp>
    </p:spTree>
    <p:extLst>
      <p:ext uri="{BB962C8B-B14F-4D97-AF65-F5344CB8AC3E}">
        <p14:creationId xmlns:p14="http://schemas.microsoft.com/office/powerpoint/2010/main" val="238538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0204"/>
            <a:ext cx="9144000" cy="1053796"/>
          </a:xfrm>
          <a:prstGeom prst="rect">
            <a:avLst/>
          </a:prstGeom>
        </p:spPr>
        <p:txBody>
          <a:bodyPr anchor="t">
            <a:normAutofit/>
          </a:bodyPr>
          <a:lstStyle>
            <a:lvl1pPr algn="r">
              <a:defRPr sz="3600" b="1" i="0">
                <a:solidFill>
                  <a:srgbClr val="90651E"/>
                </a:solidFill>
                <a:latin typeface="Tw Cen MT" panose="020B0602020104020603" pitchFamily="34" charset="77"/>
                <a:cs typeface="Almarai Bold" pitchFamily="2" charset="-78"/>
              </a:defRPr>
            </a:lvl1pPr>
          </a:lstStyle>
          <a:p>
            <a:r>
              <a:rPr lang="en-US"/>
              <a:t>Click to edit Master title style</a:t>
            </a:r>
          </a:p>
        </p:txBody>
      </p:sp>
      <p:sp>
        <p:nvSpPr>
          <p:cNvPr id="10" name="Content Placeholder 2">
            <a:extLst>
              <a:ext uri="{FF2B5EF4-FFF2-40B4-BE49-F238E27FC236}">
                <a16:creationId xmlns:a16="http://schemas.microsoft.com/office/drawing/2014/main" id="{7B39E498-39CA-9C49-9AD9-C2DFD03A0D6E}"/>
              </a:ext>
            </a:extLst>
          </p:cNvPr>
          <p:cNvSpPr>
            <a:spLocks noGrp="1"/>
          </p:cNvSpPr>
          <p:nvPr>
            <p:ph idx="13"/>
          </p:nvPr>
        </p:nvSpPr>
        <p:spPr>
          <a:xfrm>
            <a:off x="1524000" y="1759527"/>
            <a:ext cx="9144000" cy="4017818"/>
          </a:xfrm>
          <a:prstGeom prst="rect">
            <a:avLst/>
          </a:prstGeom>
        </p:spPr>
        <p:txBody>
          <a:bodyPr/>
          <a:lstStyle>
            <a:lvl1pPr>
              <a:defRPr b="1" i="0">
                <a:solidFill>
                  <a:srgbClr val="002B55"/>
                </a:solidFill>
                <a:latin typeface="Tw Cen MT" panose="020B0602020104020603" pitchFamily="34" charset="77"/>
              </a:defRPr>
            </a:lvl1pPr>
            <a:lvl2pPr>
              <a:defRPr>
                <a:solidFill>
                  <a:srgbClr val="002B55"/>
                </a:solidFill>
                <a:latin typeface="Tw Cen MT" panose="020B0602020104020603" pitchFamily="34" charset="77"/>
              </a:defRPr>
            </a:lvl2pPr>
            <a:lvl3pPr>
              <a:defRPr>
                <a:solidFill>
                  <a:srgbClr val="002B55"/>
                </a:solidFill>
                <a:latin typeface="Tw Cen MT" panose="020B0602020104020603" pitchFamily="34" charset="77"/>
              </a:defRPr>
            </a:lvl3pPr>
            <a:lvl4pPr>
              <a:defRPr>
                <a:solidFill>
                  <a:srgbClr val="002B55"/>
                </a:solidFill>
                <a:latin typeface="Tw Cen MT" panose="020B0602020104020603" pitchFamily="34" charset="77"/>
              </a:defRPr>
            </a:lvl4pPr>
            <a:lvl5pPr>
              <a:defRPr>
                <a:solidFill>
                  <a:srgbClr val="002B55"/>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17E49DFA-1717-AA43-AAB4-9FA25B5A6853}"/>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12" name="TextBox 11">
            <a:extLst>
              <a:ext uri="{FF2B5EF4-FFF2-40B4-BE49-F238E27FC236}">
                <a16:creationId xmlns:a16="http://schemas.microsoft.com/office/drawing/2014/main" id="{637DE9B1-ED8D-EB4E-8A52-38F56B5A881E}"/>
              </a:ext>
            </a:extLst>
          </p:cNvPr>
          <p:cNvSpPr txBox="1"/>
          <p:nvPr userDrawn="1"/>
        </p:nvSpPr>
        <p:spPr>
          <a:xfrm>
            <a:off x="8610600" y="6333391"/>
            <a:ext cx="2057400" cy="369332"/>
          </a:xfrm>
          <a:prstGeom prst="rect">
            <a:avLst/>
          </a:prstGeom>
          <a:noFill/>
        </p:spPr>
        <p:txBody>
          <a:bodyPr wrap="square" rtlCol="0">
            <a:spAutoFit/>
          </a:bodyPr>
          <a:lstStyle/>
          <a:p>
            <a:pPr algn="r"/>
            <a:fld id="{B67DE1C8-3FA6-C942-AF03-A32F287EB4F5}" type="slidenum">
              <a:rPr lang="en-US" smtClean="0">
                <a:solidFill>
                  <a:schemeClr val="bg1"/>
                </a:solidFill>
                <a:latin typeface="Tw Cen MT" panose="020B0602020104020603" pitchFamily="34" charset="77"/>
              </a:rPr>
              <a:t>‹#›</a:t>
            </a:fld>
            <a:endParaRPr lang="en-US">
              <a:solidFill>
                <a:schemeClr val="bg1"/>
              </a:solidFill>
              <a:latin typeface="Tw Cen MT" panose="020B0602020104020603" pitchFamily="34" charset="77"/>
            </a:endParaRPr>
          </a:p>
        </p:txBody>
      </p:sp>
    </p:spTree>
    <p:extLst>
      <p:ext uri="{BB962C8B-B14F-4D97-AF65-F5344CB8AC3E}">
        <p14:creationId xmlns:p14="http://schemas.microsoft.com/office/powerpoint/2010/main" val="208562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085A1A-5B80-AF43-BB82-AC4CDF49D5CD}"/>
              </a:ext>
            </a:extLst>
          </p:cNvPr>
          <p:cNvSpPr/>
          <p:nvPr userDrawn="1"/>
        </p:nvSpPr>
        <p:spPr>
          <a:xfrm>
            <a:off x="0" y="1898073"/>
            <a:ext cx="12192000" cy="4959927"/>
          </a:xfrm>
          <a:prstGeom prst="rect">
            <a:avLst/>
          </a:prstGeom>
          <a:solidFill>
            <a:srgbClr val="002B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panose="020B0602020104020603" pitchFamily="34" charset="77"/>
            </a:endParaRPr>
          </a:p>
        </p:txBody>
      </p:sp>
      <p:sp>
        <p:nvSpPr>
          <p:cNvPr id="2" name="Title 1"/>
          <p:cNvSpPr>
            <a:spLocks noGrp="1"/>
          </p:cNvSpPr>
          <p:nvPr>
            <p:ph type="ctrTitle"/>
          </p:nvPr>
        </p:nvSpPr>
        <p:spPr>
          <a:xfrm>
            <a:off x="1524000" y="2469278"/>
            <a:ext cx="9144000" cy="1700947"/>
          </a:xfrm>
          <a:prstGeom prst="rect">
            <a:avLst/>
          </a:prstGeom>
        </p:spPr>
        <p:txBody>
          <a:bodyPr anchor="t">
            <a:normAutofit/>
          </a:bodyPr>
          <a:lstStyle>
            <a:lvl1pPr algn="r">
              <a:defRPr sz="4400" b="1" i="0">
                <a:solidFill>
                  <a:schemeClr val="bg1"/>
                </a:solidFill>
                <a:latin typeface="Tw Cen MT" panose="020B0602020104020603" pitchFamily="34" charset="77"/>
                <a:cs typeface="Almarai Bold" pitchFamily="2" charset="-78"/>
              </a:defRPr>
            </a:lvl1pPr>
          </a:lstStyle>
          <a:p>
            <a:r>
              <a:rPr lang="en-US"/>
              <a:t>Click to edit Master title style</a:t>
            </a:r>
          </a:p>
        </p:txBody>
      </p:sp>
      <p:sp>
        <p:nvSpPr>
          <p:cNvPr id="3" name="Subtitle 2"/>
          <p:cNvSpPr>
            <a:spLocks noGrp="1"/>
          </p:cNvSpPr>
          <p:nvPr>
            <p:ph type="subTitle" idx="1"/>
          </p:nvPr>
        </p:nvSpPr>
        <p:spPr>
          <a:xfrm>
            <a:off x="1524000" y="665016"/>
            <a:ext cx="9144000" cy="1006579"/>
          </a:xfrm>
          <a:prstGeom prst="rect">
            <a:avLst/>
          </a:prstGeom>
        </p:spPr>
        <p:txBody>
          <a:bodyPr anchor="b"/>
          <a:lstStyle>
            <a:lvl1pPr marL="0" indent="0" algn="r">
              <a:buNone/>
              <a:defRPr sz="2400" b="0" i="0">
                <a:solidFill>
                  <a:srgbClr val="90651E"/>
                </a:solidFill>
                <a:latin typeface="Tw Cen MT" panose="020B0602020104020603" pitchFamily="34" charset="77"/>
                <a:cs typeface="Almarai Light"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82BE3931-414E-844A-AD55-41DC34A7A3AA}"/>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13" name="TextBox 12">
            <a:extLst>
              <a:ext uri="{FF2B5EF4-FFF2-40B4-BE49-F238E27FC236}">
                <a16:creationId xmlns:a16="http://schemas.microsoft.com/office/drawing/2014/main" id="{F7188A6A-3397-8446-8D05-F8361271164E}"/>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Tree>
    <p:extLst>
      <p:ext uri="{BB962C8B-B14F-4D97-AF65-F5344CB8AC3E}">
        <p14:creationId xmlns:p14="http://schemas.microsoft.com/office/powerpoint/2010/main" val="397759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5A68831-61F2-F843-A1BF-64619C0CAD50}"/>
              </a:ext>
            </a:extLst>
          </p:cNvPr>
          <p:cNvSpPr>
            <a:spLocks noGrp="1"/>
          </p:cNvSpPr>
          <p:nvPr>
            <p:ph idx="13"/>
          </p:nvPr>
        </p:nvSpPr>
        <p:spPr>
          <a:xfrm>
            <a:off x="1524000" y="1759527"/>
            <a:ext cx="4495800" cy="4017818"/>
          </a:xfrm>
          <a:prstGeom prst="rect">
            <a:avLst/>
          </a:prstGeom>
        </p:spPr>
        <p:txBody>
          <a:bodyPr/>
          <a:lstStyle>
            <a:lvl1pPr>
              <a:defRPr b="1" i="0">
                <a:solidFill>
                  <a:srgbClr val="002B55"/>
                </a:solidFill>
                <a:latin typeface="Tw Cen MT" panose="020B0602020104020603" pitchFamily="34" charset="77"/>
              </a:defRPr>
            </a:lvl1pPr>
            <a:lvl2pPr>
              <a:defRPr>
                <a:solidFill>
                  <a:srgbClr val="002B55"/>
                </a:solidFill>
                <a:latin typeface="Tw Cen MT" panose="020B0602020104020603" pitchFamily="34" charset="77"/>
              </a:defRPr>
            </a:lvl2pPr>
            <a:lvl3pPr>
              <a:defRPr>
                <a:solidFill>
                  <a:srgbClr val="002B55"/>
                </a:solidFill>
                <a:latin typeface="Tw Cen MT" panose="020B0602020104020603" pitchFamily="34" charset="77"/>
              </a:defRPr>
            </a:lvl3pPr>
            <a:lvl4pPr>
              <a:defRPr>
                <a:solidFill>
                  <a:srgbClr val="002B55"/>
                </a:solidFill>
                <a:latin typeface="Tw Cen MT" panose="020B0602020104020603" pitchFamily="34" charset="77"/>
              </a:defRPr>
            </a:lvl4pPr>
            <a:lvl5pPr>
              <a:defRPr>
                <a:solidFill>
                  <a:srgbClr val="002B55"/>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69D1C43-781A-5046-96E1-604736C27E09}"/>
              </a:ext>
            </a:extLst>
          </p:cNvPr>
          <p:cNvSpPr>
            <a:spLocks noGrp="1"/>
          </p:cNvSpPr>
          <p:nvPr>
            <p:ph idx="14"/>
          </p:nvPr>
        </p:nvSpPr>
        <p:spPr>
          <a:xfrm>
            <a:off x="6161903" y="1751483"/>
            <a:ext cx="4495800" cy="4017818"/>
          </a:xfrm>
          <a:prstGeom prst="rect">
            <a:avLst/>
          </a:prstGeom>
        </p:spPr>
        <p:txBody>
          <a:bodyPr/>
          <a:lstStyle>
            <a:lvl1pPr>
              <a:defRPr b="1" i="0">
                <a:solidFill>
                  <a:srgbClr val="002B55"/>
                </a:solidFill>
                <a:latin typeface="Tw Cen MT" panose="020B0602020104020603" pitchFamily="34" charset="77"/>
              </a:defRPr>
            </a:lvl1pPr>
            <a:lvl2pPr>
              <a:defRPr>
                <a:solidFill>
                  <a:srgbClr val="002B55"/>
                </a:solidFill>
                <a:latin typeface="Tw Cen MT" panose="020B0602020104020603" pitchFamily="34" charset="77"/>
              </a:defRPr>
            </a:lvl2pPr>
            <a:lvl3pPr>
              <a:defRPr>
                <a:solidFill>
                  <a:srgbClr val="002B55"/>
                </a:solidFill>
                <a:latin typeface="Tw Cen MT" panose="020B0602020104020603" pitchFamily="34" charset="77"/>
              </a:defRPr>
            </a:lvl3pPr>
            <a:lvl4pPr>
              <a:defRPr>
                <a:solidFill>
                  <a:srgbClr val="002B55"/>
                </a:solidFill>
                <a:latin typeface="Tw Cen MT" panose="020B0602020104020603" pitchFamily="34" charset="77"/>
              </a:defRPr>
            </a:lvl4pPr>
            <a:lvl5pPr>
              <a:defRPr>
                <a:solidFill>
                  <a:srgbClr val="002B55"/>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72B7766B-3F15-2D41-B2AE-8038E8752287}"/>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13" name="TextBox 12">
            <a:extLst>
              <a:ext uri="{FF2B5EF4-FFF2-40B4-BE49-F238E27FC236}">
                <a16:creationId xmlns:a16="http://schemas.microsoft.com/office/drawing/2014/main" id="{D6D13C03-1A55-8749-8E41-72E45F7E4A32}"/>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
        <p:nvSpPr>
          <p:cNvPr id="14" name="Title 1">
            <a:extLst>
              <a:ext uri="{FF2B5EF4-FFF2-40B4-BE49-F238E27FC236}">
                <a16:creationId xmlns:a16="http://schemas.microsoft.com/office/drawing/2014/main" id="{86FEDD72-EF3D-2243-8BA6-A59ABE3EB585}"/>
              </a:ext>
            </a:extLst>
          </p:cNvPr>
          <p:cNvSpPr>
            <a:spLocks noGrp="1"/>
          </p:cNvSpPr>
          <p:nvPr>
            <p:ph type="ctrTitle"/>
          </p:nvPr>
        </p:nvSpPr>
        <p:spPr>
          <a:xfrm>
            <a:off x="1524000" y="470204"/>
            <a:ext cx="9144000" cy="1053796"/>
          </a:xfrm>
          <a:prstGeom prst="rect">
            <a:avLst/>
          </a:prstGeom>
        </p:spPr>
        <p:txBody>
          <a:bodyPr anchor="t">
            <a:normAutofit/>
          </a:bodyPr>
          <a:lstStyle>
            <a:lvl1pPr algn="r">
              <a:defRPr sz="3600" b="1" i="0">
                <a:solidFill>
                  <a:srgbClr val="90651E"/>
                </a:solidFill>
                <a:latin typeface="Tw Cen MT" panose="020B0602020104020603" pitchFamily="34" charset="77"/>
                <a:cs typeface="Almarai Bold" pitchFamily="2" charset="-78"/>
              </a:defRPr>
            </a:lvl1pPr>
          </a:lstStyle>
          <a:p>
            <a:r>
              <a:rPr lang="en-US"/>
              <a:t>Click to edit Master title style</a:t>
            </a:r>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01775" y="1755305"/>
            <a:ext cx="4495800" cy="468911"/>
          </a:xfrm>
          <a:prstGeom prst="rect">
            <a:avLst/>
          </a:prstGeom>
        </p:spPr>
        <p:txBody>
          <a:bodyPr anchor="t"/>
          <a:lstStyle>
            <a:lvl1pPr marL="0" indent="0">
              <a:buNone/>
              <a:defRPr sz="2300" b="1" i="0">
                <a:solidFill>
                  <a:srgbClr val="90651E"/>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755305"/>
            <a:ext cx="4485503" cy="468911"/>
          </a:xfrm>
          <a:prstGeom prst="rect">
            <a:avLst/>
          </a:prstGeom>
        </p:spPr>
        <p:txBody>
          <a:bodyPr anchor="t"/>
          <a:lstStyle>
            <a:lvl1pPr marL="0" indent="0">
              <a:buNone/>
              <a:defRPr sz="2300" b="1" i="0">
                <a:solidFill>
                  <a:srgbClr val="90651E"/>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3E4C4CB1-E547-4D45-BF43-EA26A7211D60}"/>
              </a:ext>
            </a:extLst>
          </p:cNvPr>
          <p:cNvSpPr>
            <a:spLocks noGrp="1"/>
          </p:cNvSpPr>
          <p:nvPr>
            <p:ph idx="13"/>
          </p:nvPr>
        </p:nvSpPr>
        <p:spPr>
          <a:xfrm>
            <a:off x="1524000" y="2478886"/>
            <a:ext cx="4495800" cy="3320511"/>
          </a:xfrm>
          <a:prstGeom prst="rect">
            <a:avLst/>
          </a:prstGeom>
        </p:spPr>
        <p:txBody>
          <a:bodyPr/>
          <a:lstStyle>
            <a:lvl1pPr>
              <a:defRPr sz="2800" b="1" i="0">
                <a:solidFill>
                  <a:srgbClr val="002B55"/>
                </a:solidFill>
                <a:latin typeface="Tw Cen MT" panose="020B0602020104020603" pitchFamily="34" charset="77"/>
              </a:defRPr>
            </a:lvl1pPr>
            <a:lvl2pPr>
              <a:defRPr>
                <a:solidFill>
                  <a:srgbClr val="002B55"/>
                </a:solidFill>
                <a:latin typeface="Tw Cen MT" panose="020B0602020104020603" pitchFamily="34" charset="77"/>
              </a:defRPr>
            </a:lvl2pPr>
            <a:lvl3pPr>
              <a:defRPr>
                <a:solidFill>
                  <a:srgbClr val="002B55"/>
                </a:solidFill>
                <a:latin typeface="Tw Cen MT" panose="020B0602020104020603" pitchFamily="34" charset="77"/>
              </a:defRPr>
            </a:lvl3pPr>
            <a:lvl4pPr>
              <a:defRPr>
                <a:solidFill>
                  <a:srgbClr val="002B55"/>
                </a:solidFill>
                <a:latin typeface="Tw Cen MT" panose="020B0602020104020603" pitchFamily="34" charset="77"/>
              </a:defRPr>
            </a:lvl4pPr>
            <a:lvl5pPr>
              <a:defRPr>
                <a:solidFill>
                  <a:srgbClr val="002B55"/>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F0742638-D746-B84E-97FC-1A9B1ADD801E}"/>
              </a:ext>
            </a:extLst>
          </p:cNvPr>
          <p:cNvSpPr>
            <a:spLocks noGrp="1"/>
          </p:cNvSpPr>
          <p:nvPr>
            <p:ph idx="14"/>
          </p:nvPr>
        </p:nvSpPr>
        <p:spPr>
          <a:xfrm>
            <a:off x="6161903" y="2470842"/>
            <a:ext cx="4495800" cy="3320511"/>
          </a:xfrm>
          <a:prstGeom prst="rect">
            <a:avLst/>
          </a:prstGeom>
        </p:spPr>
        <p:txBody>
          <a:bodyPr/>
          <a:lstStyle>
            <a:lvl1pPr>
              <a:defRPr b="1" i="0">
                <a:solidFill>
                  <a:srgbClr val="002B55"/>
                </a:solidFill>
                <a:latin typeface="Tw Cen MT" panose="020B0602020104020603" pitchFamily="34" charset="77"/>
              </a:defRPr>
            </a:lvl1pPr>
            <a:lvl2pPr>
              <a:defRPr>
                <a:solidFill>
                  <a:srgbClr val="002B55"/>
                </a:solidFill>
                <a:latin typeface="Tw Cen MT" panose="020B0602020104020603" pitchFamily="34" charset="77"/>
              </a:defRPr>
            </a:lvl2pPr>
            <a:lvl3pPr>
              <a:defRPr>
                <a:solidFill>
                  <a:srgbClr val="002B55"/>
                </a:solidFill>
                <a:latin typeface="Tw Cen MT" panose="020B0602020104020603" pitchFamily="34" charset="77"/>
              </a:defRPr>
            </a:lvl3pPr>
            <a:lvl4pPr>
              <a:defRPr>
                <a:solidFill>
                  <a:srgbClr val="002B55"/>
                </a:solidFill>
                <a:latin typeface="Tw Cen MT" panose="020B0602020104020603" pitchFamily="34" charset="77"/>
              </a:defRPr>
            </a:lvl4pPr>
            <a:lvl5pPr>
              <a:defRPr>
                <a:solidFill>
                  <a:srgbClr val="002B55"/>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4A2C4A95-D93C-584E-BBBB-40E98BAF105D}"/>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14" name="TextBox 13">
            <a:extLst>
              <a:ext uri="{FF2B5EF4-FFF2-40B4-BE49-F238E27FC236}">
                <a16:creationId xmlns:a16="http://schemas.microsoft.com/office/drawing/2014/main" id="{4D53016D-03F2-D745-A3D9-A73CED0359AF}"/>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
        <p:nvSpPr>
          <p:cNvPr id="15" name="Title 1">
            <a:extLst>
              <a:ext uri="{FF2B5EF4-FFF2-40B4-BE49-F238E27FC236}">
                <a16:creationId xmlns:a16="http://schemas.microsoft.com/office/drawing/2014/main" id="{137DB17D-85E5-264C-B9D7-38F81C7AD13A}"/>
              </a:ext>
            </a:extLst>
          </p:cNvPr>
          <p:cNvSpPr>
            <a:spLocks noGrp="1"/>
          </p:cNvSpPr>
          <p:nvPr>
            <p:ph type="ctrTitle"/>
          </p:nvPr>
        </p:nvSpPr>
        <p:spPr>
          <a:xfrm>
            <a:off x="1524000" y="470204"/>
            <a:ext cx="9144000" cy="1053796"/>
          </a:xfrm>
          <a:prstGeom prst="rect">
            <a:avLst/>
          </a:prstGeom>
        </p:spPr>
        <p:txBody>
          <a:bodyPr anchor="t">
            <a:normAutofit/>
          </a:bodyPr>
          <a:lstStyle>
            <a:lvl1pPr algn="r">
              <a:defRPr sz="3600" b="1" i="0">
                <a:solidFill>
                  <a:srgbClr val="90651E"/>
                </a:solidFill>
                <a:latin typeface="Tw Cen MT" panose="020B0602020104020603" pitchFamily="34" charset="77"/>
                <a:cs typeface="Almarai Bold" pitchFamily="2" charset="-78"/>
              </a:defRPr>
            </a:lvl1pPr>
          </a:lstStyle>
          <a:p>
            <a:r>
              <a:rPr lang="en-US"/>
              <a:t>Click to edit Master title style</a:t>
            </a:r>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0EC342-523F-F24C-B986-E56235A4D427}"/>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8" name="TextBox 7">
            <a:extLst>
              <a:ext uri="{FF2B5EF4-FFF2-40B4-BE49-F238E27FC236}">
                <a16:creationId xmlns:a16="http://schemas.microsoft.com/office/drawing/2014/main" id="{8A632948-B44F-B843-A7AB-0077DA8D3878}"/>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
        <p:nvSpPr>
          <p:cNvPr id="9" name="Title 1">
            <a:extLst>
              <a:ext uri="{FF2B5EF4-FFF2-40B4-BE49-F238E27FC236}">
                <a16:creationId xmlns:a16="http://schemas.microsoft.com/office/drawing/2014/main" id="{1736FF31-F6C1-4C49-9BE0-9D4F706374C6}"/>
              </a:ext>
            </a:extLst>
          </p:cNvPr>
          <p:cNvSpPr>
            <a:spLocks noGrp="1"/>
          </p:cNvSpPr>
          <p:nvPr>
            <p:ph type="ctrTitle"/>
          </p:nvPr>
        </p:nvSpPr>
        <p:spPr>
          <a:xfrm>
            <a:off x="1524000" y="470204"/>
            <a:ext cx="9144000" cy="1053796"/>
          </a:xfrm>
          <a:prstGeom prst="rect">
            <a:avLst/>
          </a:prstGeom>
        </p:spPr>
        <p:txBody>
          <a:bodyPr anchor="t">
            <a:normAutofit/>
          </a:bodyPr>
          <a:lstStyle>
            <a:lvl1pPr algn="r">
              <a:defRPr sz="3600" b="1" i="0">
                <a:solidFill>
                  <a:srgbClr val="90651E"/>
                </a:solidFill>
                <a:latin typeface="Tw Cen MT" panose="020B0602020104020603" pitchFamily="34" charset="77"/>
                <a:cs typeface="Almarai Bold" pitchFamily="2" charset="-78"/>
              </a:defRPr>
            </a:lvl1pPr>
          </a:lstStyle>
          <a:p>
            <a:r>
              <a:rPr lang="en-US"/>
              <a:t>Click to edit Master title style</a:t>
            </a:r>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498DD9-9FA5-064A-ACEA-7037C7012694}"/>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6" name="TextBox 5">
            <a:extLst>
              <a:ext uri="{FF2B5EF4-FFF2-40B4-BE49-F238E27FC236}">
                <a16:creationId xmlns:a16="http://schemas.microsoft.com/office/drawing/2014/main" id="{5F3E15B2-71E1-224A-9E5A-97A8D6D97A8C}"/>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9414" y="1655805"/>
            <a:ext cx="4510684" cy="963827"/>
          </a:xfrm>
          <a:prstGeom prst="rect">
            <a:avLst/>
          </a:prstGeom>
        </p:spPr>
        <p:txBody>
          <a:bodyPr anchor="t"/>
          <a:lstStyle>
            <a:lvl1pPr>
              <a:defRPr sz="3200" b="1" i="0">
                <a:solidFill>
                  <a:srgbClr val="90651E"/>
                </a:solidFill>
                <a:latin typeface="Tw Cen MT" panose="020B0602020104020603" pitchFamily="34" charset="77"/>
              </a:defRPr>
            </a:lvl1pPr>
          </a:lstStyle>
          <a:p>
            <a:r>
              <a:rPr lang="en-US"/>
              <a:t>Click to edit Master title style</a:t>
            </a:r>
          </a:p>
        </p:txBody>
      </p:sp>
      <p:sp>
        <p:nvSpPr>
          <p:cNvPr id="4" name="Text Placeholder 3"/>
          <p:cNvSpPr>
            <a:spLocks noGrp="1"/>
          </p:cNvSpPr>
          <p:nvPr>
            <p:ph type="body" sz="half" idx="2"/>
          </p:nvPr>
        </p:nvSpPr>
        <p:spPr>
          <a:xfrm>
            <a:off x="1519414" y="2724193"/>
            <a:ext cx="4510684" cy="3144794"/>
          </a:xfrm>
          <a:prstGeom prst="rect">
            <a:avLst/>
          </a:prstGeom>
        </p:spPr>
        <p:txBody>
          <a:bodyPr/>
          <a:lstStyle>
            <a:lvl1pPr marL="0" indent="0">
              <a:buNone/>
              <a:defRPr sz="1600" b="0" i="0">
                <a:solidFill>
                  <a:srgbClr val="002B55"/>
                </a:solidFill>
                <a:latin typeface="Tw Cen MT" panose="020B06020201040206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2">
            <a:extLst>
              <a:ext uri="{FF2B5EF4-FFF2-40B4-BE49-F238E27FC236}">
                <a16:creationId xmlns:a16="http://schemas.microsoft.com/office/drawing/2014/main" id="{A1034355-4220-4240-B931-7D8760AA0573}"/>
              </a:ext>
            </a:extLst>
          </p:cNvPr>
          <p:cNvSpPr>
            <a:spLocks noGrp="1"/>
          </p:cNvSpPr>
          <p:nvPr>
            <p:ph idx="14"/>
          </p:nvPr>
        </p:nvSpPr>
        <p:spPr>
          <a:xfrm>
            <a:off x="6161903" y="1655805"/>
            <a:ext cx="4495800" cy="4213182"/>
          </a:xfrm>
          <a:prstGeom prst="rect">
            <a:avLst/>
          </a:prstGeom>
        </p:spPr>
        <p:txBody>
          <a:bodyPr/>
          <a:lstStyle>
            <a:lvl1pPr>
              <a:defRPr b="1" i="0">
                <a:solidFill>
                  <a:srgbClr val="002B55"/>
                </a:solidFill>
                <a:latin typeface="Tw Cen MT" panose="020B0602020104020603" pitchFamily="34" charset="77"/>
              </a:defRPr>
            </a:lvl1pPr>
            <a:lvl2pPr>
              <a:defRPr>
                <a:solidFill>
                  <a:srgbClr val="002B55"/>
                </a:solidFill>
                <a:latin typeface="Tw Cen MT" panose="020B0602020104020603" pitchFamily="34" charset="77"/>
              </a:defRPr>
            </a:lvl2pPr>
            <a:lvl3pPr>
              <a:defRPr>
                <a:solidFill>
                  <a:srgbClr val="002B55"/>
                </a:solidFill>
                <a:latin typeface="Tw Cen MT" panose="020B0602020104020603" pitchFamily="34" charset="77"/>
              </a:defRPr>
            </a:lvl3pPr>
            <a:lvl4pPr>
              <a:defRPr>
                <a:solidFill>
                  <a:srgbClr val="002B55"/>
                </a:solidFill>
                <a:latin typeface="Tw Cen MT" panose="020B0602020104020603" pitchFamily="34" charset="77"/>
              </a:defRPr>
            </a:lvl4pPr>
            <a:lvl5pPr>
              <a:defRPr>
                <a:solidFill>
                  <a:srgbClr val="002B55"/>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622F6914-394C-A148-9AEF-9D9810D472E2}"/>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11" name="TextBox 10">
            <a:extLst>
              <a:ext uri="{FF2B5EF4-FFF2-40B4-BE49-F238E27FC236}">
                <a16:creationId xmlns:a16="http://schemas.microsoft.com/office/drawing/2014/main" id="{18B4BBE1-3233-4F42-9D9F-5D3D8C072847}"/>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161903" y="1655805"/>
            <a:ext cx="4510684" cy="4205245"/>
          </a:xfrm>
          <a:prstGeom prst="rect">
            <a:avLst/>
          </a:prstGeom>
        </p:spPr>
        <p:txBody>
          <a:bodyPr anchor="t"/>
          <a:lstStyle>
            <a:lvl1pPr marL="0" indent="0">
              <a:buNone/>
              <a:defRPr sz="3200">
                <a:latin typeface="Tw Cen MT" panose="020B06020201040206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20B5960C-FBDA-1C44-85FE-8F0972C2610E}"/>
              </a:ext>
            </a:extLst>
          </p:cNvPr>
          <p:cNvSpPr>
            <a:spLocks noGrp="1"/>
          </p:cNvSpPr>
          <p:nvPr>
            <p:ph type="body" sz="half" idx="13"/>
          </p:nvPr>
        </p:nvSpPr>
        <p:spPr>
          <a:xfrm>
            <a:off x="1519414" y="2724193"/>
            <a:ext cx="4510684" cy="3144794"/>
          </a:xfrm>
          <a:prstGeom prst="rect">
            <a:avLst/>
          </a:prstGeom>
        </p:spPr>
        <p:txBody>
          <a:bodyPr/>
          <a:lstStyle>
            <a:lvl1pPr marL="0" indent="0">
              <a:buNone/>
              <a:defRPr sz="1600" b="0" i="0">
                <a:solidFill>
                  <a:srgbClr val="002B55"/>
                </a:solidFill>
                <a:latin typeface="Tw Cen MT" panose="020B06020201040206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Box 11">
            <a:extLst>
              <a:ext uri="{FF2B5EF4-FFF2-40B4-BE49-F238E27FC236}">
                <a16:creationId xmlns:a16="http://schemas.microsoft.com/office/drawing/2014/main" id="{CC224428-0881-F14A-A928-89755CCC36FD}"/>
              </a:ext>
            </a:extLst>
          </p:cNvPr>
          <p:cNvSpPr txBox="1"/>
          <p:nvPr userDrawn="1"/>
        </p:nvSpPr>
        <p:spPr>
          <a:xfrm>
            <a:off x="4038600" y="6333391"/>
            <a:ext cx="4037176" cy="369332"/>
          </a:xfrm>
          <a:prstGeom prst="rect">
            <a:avLst/>
          </a:prstGeom>
          <a:noFill/>
        </p:spPr>
        <p:txBody>
          <a:bodyPr wrap="square" rtlCol="0">
            <a:spAutoFit/>
          </a:bodyPr>
          <a:lstStyle/>
          <a:p>
            <a:pPr algn="ctr"/>
            <a:r>
              <a:rPr lang="en-US">
                <a:solidFill>
                  <a:schemeClr val="bg1"/>
                </a:solidFill>
                <a:latin typeface="Tw Cen MT" panose="020B0602020104020603" pitchFamily="34" charset="77"/>
              </a:rPr>
              <a:t>united-</a:t>
            </a:r>
            <a:r>
              <a:rPr lang="en-US" err="1">
                <a:solidFill>
                  <a:schemeClr val="bg1"/>
                </a:solidFill>
                <a:latin typeface="Tw Cen MT" panose="020B0602020104020603" pitchFamily="34" charset="77"/>
              </a:rPr>
              <a:t>church.ca</a:t>
            </a:r>
            <a:endParaRPr lang="en-US">
              <a:solidFill>
                <a:schemeClr val="bg1"/>
              </a:solidFill>
              <a:latin typeface="Tw Cen MT" panose="020B0602020104020603" pitchFamily="34" charset="77"/>
            </a:endParaRPr>
          </a:p>
        </p:txBody>
      </p:sp>
      <p:sp>
        <p:nvSpPr>
          <p:cNvPr id="13" name="TextBox 12">
            <a:extLst>
              <a:ext uri="{FF2B5EF4-FFF2-40B4-BE49-F238E27FC236}">
                <a16:creationId xmlns:a16="http://schemas.microsoft.com/office/drawing/2014/main" id="{B429F12E-DF17-0D42-83E6-3D1971569BE4}"/>
              </a:ext>
            </a:extLst>
          </p:cNvPr>
          <p:cNvSpPr txBox="1"/>
          <p:nvPr userDrawn="1"/>
        </p:nvSpPr>
        <p:spPr>
          <a:xfrm>
            <a:off x="8610600" y="6333391"/>
            <a:ext cx="2057400" cy="369332"/>
          </a:xfrm>
          <a:prstGeom prst="rect">
            <a:avLst/>
          </a:prstGeom>
          <a:noFill/>
        </p:spPr>
        <p:txBody>
          <a:bodyPr wrap="square" rtlCol="0">
            <a:spAutoFit/>
          </a:bodyPr>
          <a:lstStyle/>
          <a:p>
            <a:pPr algn="r"/>
            <a:fld id="{9D64F917-2EED-4E41-A418-FFC2D545BBB4}" type="slidenum">
              <a:rPr lang="en-US" smtClean="0">
                <a:solidFill>
                  <a:schemeClr val="bg1"/>
                </a:solidFill>
                <a:latin typeface="Tw Cen MT" panose="020B0602020104020603" pitchFamily="34" charset="77"/>
              </a:rPr>
              <a:pPr algn="r"/>
              <a:t>‹#›</a:t>
            </a:fld>
            <a:endParaRPr lang="en-US">
              <a:solidFill>
                <a:schemeClr val="bg1"/>
              </a:solidFill>
              <a:latin typeface="Tw Cen MT" panose="020B0602020104020603" pitchFamily="34" charset="77"/>
            </a:endParaRPr>
          </a:p>
        </p:txBody>
      </p:sp>
      <p:sp>
        <p:nvSpPr>
          <p:cNvPr id="14" name="Title 1">
            <a:extLst>
              <a:ext uri="{FF2B5EF4-FFF2-40B4-BE49-F238E27FC236}">
                <a16:creationId xmlns:a16="http://schemas.microsoft.com/office/drawing/2014/main" id="{5D9386E8-A2E1-F34F-9F6F-AF0901C771E7}"/>
              </a:ext>
            </a:extLst>
          </p:cNvPr>
          <p:cNvSpPr>
            <a:spLocks noGrp="1"/>
          </p:cNvSpPr>
          <p:nvPr>
            <p:ph type="title"/>
          </p:nvPr>
        </p:nvSpPr>
        <p:spPr>
          <a:xfrm>
            <a:off x="1519414" y="1655805"/>
            <a:ext cx="4510684" cy="963827"/>
          </a:xfrm>
          <a:prstGeom prst="rect">
            <a:avLst/>
          </a:prstGeom>
        </p:spPr>
        <p:txBody>
          <a:bodyPr anchor="t"/>
          <a:lstStyle>
            <a:lvl1pPr>
              <a:defRPr sz="3200" b="1" i="0">
                <a:solidFill>
                  <a:srgbClr val="90651E"/>
                </a:solidFill>
                <a:latin typeface="Tw Cen MT" panose="020B0602020104020603" pitchFamily="34" charset="77"/>
              </a:defRPr>
            </a:lvl1pPr>
          </a:lstStyle>
          <a:p>
            <a:r>
              <a:rPr lang="en-US"/>
              <a:t>Click to edit Master title style</a:t>
            </a:r>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B4A403-F3EA-0948-A672-EDA6508C900D}"/>
              </a:ext>
            </a:extLst>
          </p:cNvPr>
          <p:cNvSpPr/>
          <p:nvPr userDrawn="1"/>
        </p:nvSpPr>
        <p:spPr>
          <a:xfrm>
            <a:off x="0" y="6198050"/>
            <a:ext cx="12192000" cy="681724"/>
          </a:xfrm>
          <a:prstGeom prst="rect">
            <a:avLst/>
          </a:prstGeom>
          <a:solidFill>
            <a:srgbClr val="002B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E22AB4-6A48-174B-A17B-C534741D270A}"/>
              </a:ext>
            </a:extLst>
          </p:cNvPr>
          <p:cNvPicPr>
            <a:picLocks noChangeAspect="1"/>
          </p:cNvPicPr>
          <p:nvPr userDrawn="1"/>
        </p:nvPicPr>
        <p:blipFill>
          <a:blip r:embed="rId11">
            <a:alphaModFix/>
          </a:blip>
          <a:stretch>
            <a:fillRect/>
          </a:stretch>
        </p:blipFill>
        <p:spPr>
          <a:xfrm>
            <a:off x="368092" y="482823"/>
            <a:ext cx="1136623" cy="831632"/>
          </a:xfrm>
          <a:prstGeom prst="rect">
            <a:avLst/>
          </a:prstGeom>
        </p:spPr>
      </p:pic>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4" r:id="rId4"/>
    <p:sldLayoutId id="2147483665" r:id="rId5"/>
    <p:sldLayoutId id="2147483666" r:id="rId6"/>
    <p:sldLayoutId id="2147483667" r:id="rId7"/>
    <p:sldLayoutId id="2147483668" r:id="rId8"/>
    <p:sldLayoutId id="2147483669" r:id="rId9"/>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hyperlink" Target="applewebdata://7BC27576-9812-4FF4-AC8C-845FEB2A8A88/united-church.ca"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D07E-0F2E-7649-97A9-BACFA0B75A62}"/>
              </a:ext>
            </a:extLst>
          </p:cNvPr>
          <p:cNvSpPr>
            <a:spLocks noGrp="1"/>
          </p:cNvSpPr>
          <p:nvPr>
            <p:ph type="ctrTitle"/>
          </p:nvPr>
        </p:nvSpPr>
        <p:spPr>
          <a:xfrm>
            <a:off x="3166533" y="2714132"/>
            <a:ext cx="7670799" cy="1524498"/>
          </a:xfrm>
        </p:spPr>
        <p:txBody>
          <a:bodyPr lIns="91440" tIns="45720" rIns="91440" bIns="45720" anchor="b">
            <a:normAutofit fontScale="90000"/>
          </a:bodyPr>
          <a:lstStyle/>
          <a:p>
            <a:pPr>
              <a:lnSpc>
                <a:spcPct val="80000"/>
              </a:lnSpc>
            </a:pPr>
            <a:r>
              <a:rPr lang="en-US" sz="6100" b="0">
                <a:latin typeface="Tw Cen MT"/>
                <a:cs typeface="Mangal"/>
              </a:rPr>
              <a:t>2025</a:t>
            </a:r>
            <a:br>
              <a:rPr lang="en-US">
                <a:latin typeface="Tw Cen MT"/>
                <a:cs typeface="Mangal"/>
              </a:rPr>
            </a:br>
            <a:r>
              <a:rPr lang="en-US" sz="6700">
                <a:solidFill>
                  <a:srgbClr val="D23424"/>
                </a:solidFill>
                <a:latin typeface="Tw Cen MT"/>
                <a:cs typeface="Mangal"/>
              </a:rPr>
              <a:t>Strategic Plan Report</a:t>
            </a:r>
            <a:endParaRPr lang="en-US" sz="6700">
              <a:solidFill>
                <a:srgbClr val="D23424"/>
              </a:solidFill>
            </a:endParaRPr>
          </a:p>
        </p:txBody>
      </p:sp>
      <p:sp>
        <p:nvSpPr>
          <p:cNvPr id="3" name="Subtitle 2">
            <a:extLst>
              <a:ext uri="{FF2B5EF4-FFF2-40B4-BE49-F238E27FC236}">
                <a16:creationId xmlns:a16="http://schemas.microsoft.com/office/drawing/2014/main" id="{F556D360-3E70-1F41-B498-2ABD7F98A755}"/>
              </a:ext>
            </a:extLst>
          </p:cNvPr>
          <p:cNvSpPr>
            <a:spLocks noGrp="1"/>
          </p:cNvSpPr>
          <p:nvPr>
            <p:ph type="subTitle" idx="1"/>
          </p:nvPr>
        </p:nvSpPr>
        <p:spPr/>
        <p:txBody>
          <a:bodyPr lIns="91440" tIns="45720" rIns="91440" bIns="45720" anchor="t"/>
          <a:lstStyle/>
          <a:p>
            <a:endParaRPr lang="en-US" sz="1100" b="1">
              <a:latin typeface="Calibri"/>
              <a:cs typeface="Calibri"/>
            </a:endParaRPr>
          </a:p>
        </p:txBody>
      </p:sp>
    </p:spTree>
    <p:extLst>
      <p:ext uri="{BB962C8B-B14F-4D97-AF65-F5344CB8AC3E}">
        <p14:creationId xmlns:p14="http://schemas.microsoft.com/office/powerpoint/2010/main" val="371056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FC60-D6EA-6597-8BB6-AE620782B0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CA5462-BF26-A293-DF5D-DC6B09EB8FF8}"/>
              </a:ext>
            </a:extLst>
          </p:cNvPr>
          <p:cNvSpPr>
            <a:spLocks noGrp="1"/>
          </p:cNvSpPr>
          <p:nvPr>
            <p:ph type="ctrTitle"/>
          </p:nvPr>
        </p:nvSpPr>
        <p:spPr/>
        <p:txBody>
          <a:bodyPr>
            <a:noAutofit/>
          </a:bodyPr>
          <a:lstStyle/>
          <a:p>
            <a:pPr algn="l">
              <a:lnSpc>
                <a:spcPct val="107000"/>
              </a:lnSpc>
              <a:spcAft>
                <a:spcPts val="800"/>
              </a:spcAft>
            </a:pPr>
            <a:r>
              <a:rPr lang="en-CA" b="1">
                <a:effectLst/>
                <a:latin typeface="+mj-lt"/>
                <a:ea typeface="Calibri" panose="020F0502020204030204" pitchFamily="34" charset="0"/>
                <a:cs typeface="Times New Roman" panose="02020603050405020304" pitchFamily="18" charset="0"/>
              </a:rPr>
              <a:t>Youth Action Across the Strategic Plan</a:t>
            </a:r>
            <a:endParaRPr lang="en-CA">
              <a:effectLst/>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274EBEE-B4E4-4EF2-4D82-98DD887AC2A6}"/>
              </a:ext>
            </a:extLst>
          </p:cNvPr>
          <p:cNvSpPr txBox="1"/>
          <p:nvPr/>
        </p:nvSpPr>
        <p:spPr>
          <a:xfrm>
            <a:off x="8862763" y="1691243"/>
            <a:ext cx="3047298" cy="1446550"/>
          </a:xfrm>
          <a:prstGeom prst="rect">
            <a:avLst/>
          </a:prstGeom>
          <a:noFill/>
        </p:spPr>
        <p:txBody>
          <a:bodyPr wrap="square" rtlCol="0">
            <a:spAutoFit/>
          </a:bodyPr>
          <a:lstStyle/>
          <a:p>
            <a:r>
              <a:rPr lang="en-CA" sz="2200"/>
              <a:t>Youth participants at </a:t>
            </a:r>
            <a:br>
              <a:rPr lang="en-CA" sz="2200"/>
            </a:br>
            <a:r>
              <a:rPr lang="en-CA" sz="2200"/>
              <a:t>General Council 45, </a:t>
            </a:r>
            <a:br>
              <a:rPr lang="en-CA" sz="2200"/>
            </a:br>
            <a:r>
              <a:rPr lang="en-CA" sz="2200"/>
              <a:t>held in Calgary, Alberta </a:t>
            </a:r>
            <a:br>
              <a:rPr lang="en-CA" sz="2200"/>
            </a:br>
            <a:r>
              <a:rPr lang="en-CA" sz="2200"/>
              <a:t>in August 2025</a:t>
            </a:r>
          </a:p>
        </p:txBody>
      </p:sp>
      <p:pic>
        <p:nvPicPr>
          <p:cNvPr id="8" name="Picture 7">
            <a:extLst>
              <a:ext uri="{FF2B5EF4-FFF2-40B4-BE49-F238E27FC236}">
                <a16:creationId xmlns:a16="http://schemas.microsoft.com/office/drawing/2014/main" id="{1D7F914A-5E7B-6A05-0048-2EC9BDE2B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25" y="1308854"/>
            <a:ext cx="7197115" cy="4564373"/>
          </a:xfrm>
          <a:prstGeom prst="rect">
            <a:avLst/>
          </a:prstGeom>
        </p:spPr>
      </p:pic>
    </p:spTree>
    <p:extLst>
      <p:ext uri="{BB962C8B-B14F-4D97-AF65-F5344CB8AC3E}">
        <p14:creationId xmlns:p14="http://schemas.microsoft.com/office/powerpoint/2010/main" val="288174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09A499-D0F6-F048-9A37-A374293FCF2F}"/>
              </a:ext>
            </a:extLst>
          </p:cNvPr>
          <p:cNvSpPr txBox="1"/>
          <p:nvPr/>
        </p:nvSpPr>
        <p:spPr>
          <a:xfrm>
            <a:off x="1558925" y="1751966"/>
            <a:ext cx="9949273" cy="3347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CA" sz="2400" b="0" i="0" u="none" strike="noStrike">
                <a:solidFill>
                  <a:srgbClr val="000000"/>
                </a:solidFill>
                <a:effectLst/>
                <a:latin typeface="Tw Cen MT" panose="020B0602020104020603" pitchFamily="34" charset="77"/>
              </a:rPr>
              <a:t>Learn more about the Strategic Plan by searching “Our Call and Vision” </a:t>
            </a:r>
            <a:br>
              <a:rPr lang="en-CA" sz="2400" b="0" i="0" u="none" strike="noStrike">
                <a:solidFill>
                  <a:srgbClr val="000000"/>
                </a:solidFill>
                <a:effectLst/>
                <a:latin typeface="Tw Cen MT" panose="020B0602020104020603" pitchFamily="34" charset="77"/>
              </a:rPr>
            </a:br>
            <a:r>
              <a:rPr lang="en-CA" sz="2400">
                <a:effectLst/>
                <a:ea typeface="Calibri" panose="020F0502020204030204" pitchFamily="34" charset="0"/>
                <a:cs typeface="Times New Roman" panose="02020603050405020304" pitchFamily="18" charset="0"/>
              </a:rPr>
              <a:t>on </a:t>
            </a:r>
            <a:r>
              <a:rPr lang="en-CA" sz="2400" u="sng">
                <a:solidFill>
                  <a:srgbClr val="0563C1"/>
                </a:solidFill>
                <a:effectLst/>
                <a:ea typeface="Calibri" panose="020F0502020204030204" pitchFamily="34" charset="0"/>
                <a:cs typeface="Times New Roman" panose="02020603050405020304" pitchFamily="18" charset="0"/>
                <a:hlinkClick r:id="rId2"/>
              </a:rPr>
              <a:t>united-church.ca</a:t>
            </a:r>
            <a:r>
              <a:rPr lang="en-CA" sz="2400">
                <a:solidFill>
                  <a:srgbClr val="0563C1"/>
                </a:solidFill>
                <a:effectLst/>
                <a:ea typeface="Calibri" panose="020F0502020204030204" pitchFamily="34" charset="0"/>
                <a:cs typeface="Times New Roman" panose="02020603050405020304" pitchFamily="18" charset="0"/>
              </a:rPr>
              <a:t> </a:t>
            </a:r>
            <a:r>
              <a:rPr lang="en-CA" sz="2400">
                <a:solidFill>
                  <a:srgbClr val="000000"/>
                </a:solidFill>
                <a:effectLst/>
                <a:latin typeface="Tw Cen MT" panose="020B0602020104020603" pitchFamily="34" charset="77"/>
              </a:rPr>
              <a:t>and selecting the link for each strategic objective.</a:t>
            </a:r>
          </a:p>
          <a:p>
            <a:pPr>
              <a:lnSpc>
                <a:spcPct val="107000"/>
              </a:lnSpc>
              <a:spcAft>
                <a:spcPts val="800"/>
              </a:spcAft>
            </a:pPr>
            <a:endParaRPr lang="en-CA" sz="2400">
              <a:solidFill>
                <a:srgbClr val="000000"/>
              </a:solidFill>
              <a:latin typeface="Tw Cen MT" panose="020B0602020104020603" pitchFamily="34" charset="77"/>
            </a:endParaRPr>
          </a:p>
          <a:p>
            <a:pPr>
              <a:lnSpc>
                <a:spcPct val="107000"/>
              </a:lnSpc>
              <a:spcAft>
                <a:spcPts val="800"/>
              </a:spcAft>
            </a:pPr>
            <a:r>
              <a:rPr lang="en-CA" sz="2400"/>
              <a:t>See the full 2025 Strategic Plan Report by following </a:t>
            </a:r>
            <a:br>
              <a:rPr lang="en-CA" sz="2400"/>
            </a:br>
            <a:r>
              <a:rPr lang="en-CA" sz="2400"/>
              <a:t>this QR code or visit </a:t>
            </a:r>
            <a:r>
              <a:rPr lang="en-CA" sz="2400" b="1"/>
              <a:t>united-</a:t>
            </a:r>
            <a:r>
              <a:rPr lang="en-CA" sz="2400" b="1" err="1"/>
              <a:t>church.ca</a:t>
            </a:r>
            <a:r>
              <a:rPr lang="en-CA" sz="2400" b="1"/>
              <a:t>/call-vision</a:t>
            </a:r>
            <a:br>
              <a:rPr lang="en-CA" sz="2000">
                <a:solidFill>
                  <a:srgbClr val="000000"/>
                </a:solidFill>
                <a:effectLst/>
                <a:latin typeface="Tw Cen MT" panose="020B0602020104020603" pitchFamily="34" charset="77"/>
              </a:rPr>
            </a:br>
            <a:br>
              <a:rPr lang="en-CA" sz="2000">
                <a:solidFill>
                  <a:srgbClr val="000000"/>
                </a:solidFill>
                <a:effectLst/>
                <a:latin typeface="Tw Cen MT" panose="020B0602020104020603" pitchFamily="34" charset="77"/>
              </a:rPr>
            </a:br>
            <a:endParaRPr lang="en-CA" sz="2000">
              <a:solidFill>
                <a:srgbClr val="000000"/>
              </a:solidFill>
              <a:effectLst/>
              <a:latin typeface="Tw Cen MT" panose="020B0602020104020603" pitchFamily="34" charset="77"/>
            </a:endParaRPr>
          </a:p>
          <a:p>
            <a:pPr>
              <a:lnSpc>
                <a:spcPct val="107000"/>
              </a:lnSpc>
              <a:spcAft>
                <a:spcPts val="800"/>
              </a:spcAft>
              <a:buNone/>
            </a:pPr>
            <a:endParaRPr lang="en-CA" sz="2000">
              <a:effectLst/>
              <a:ea typeface="Calibri" panose="020F0502020204030204" pitchFamily="34" charset="0"/>
              <a:cs typeface="Times New Roman" panose="02020603050405020304" pitchFamily="18" charset="0"/>
            </a:endParaRPr>
          </a:p>
        </p:txBody>
      </p:sp>
      <p:pic>
        <p:nvPicPr>
          <p:cNvPr id="4" name="Graphic 3">
            <a:extLst>
              <a:ext uri="{FF2B5EF4-FFF2-40B4-BE49-F238E27FC236}">
                <a16:creationId xmlns:a16="http://schemas.microsoft.com/office/drawing/2014/main" id="{3E204EEC-30C8-35AE-6DE0-751BE5E67E3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598118" y="2950685"/>
            <a:ext cx="2626141" cy="2626141"/>
          </a:xfrm>
          <a:prstGeom prst="rect">
            <a:avLst/>
          </a:prstGeom>
        </p:spPr>
      </p:pic>
      <p:cxnSp>
        <p:nvCxnSpPr>
          <p:cNvPr id="14" name="Straight Arrow Connector 13">
            <a:extLst>
              <a:ext uri="{FF2B5EF4-FFF2-40B4-BE49-F238E27FC236}">
                <a16:creationId xmlns:a16="http://schemas.microsoft.com/office/drawing/2014/main" id="{34CCFE30-AF08-40B2-C17E-758585752AF4}"/>
              </a:ext>
            </a:extLst>
          </p:cNvPr>
          <p:cNvCxnSpPr>
            <a:cxnSpLocks/>
          </p:cNvCxnSpPr>
          <p:nvPr/>
        </p:nvCxnSpPr>
        <p:spPr>
          <a:xfrm>
            <a:off x="7760970" y="3824288"/>
            <a:ext cx="825719" cy="0"/>
          </a:xfrm>
          <a:prstGeom prst="straightConnector1">
            <a:avLst/>
          </a:prstGeom>
          <a:ln w="4445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7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FD9845-DD9A-53DD-B239-20175F80759F}"/>
              </a:ext>
            </a:extLst>
          </p:cNvPr>
          <p:cNvSpPr>
            <a:spLocks noGrp="1"/>
          </p:cNvSpPr>
          <p:nvPr>
            <p:ph idx="13"/>
          </p:nvPr>
        </p:nvSpPr>
        <p:spPr>
          <a:xfrm>
            <a:off x="1555376" y="2091375"/>
            <a:ext cx="2538984" cy="4017818"/>
          </a:xfrm>
        </p:spPr>
        <p:txBody>
          <a:bodyPr lIns="91440" tIns="45720" rIns="91440" bIns="45720" anchor="t"/>
          <a:lstStyle/>
          <a:p>
            <a:pPr marL="0" indent="0">
              <a:lnSpc>
                <a:spcPts val="2800"/>
              </a:lnSpc>
              <a:spcBef>
                <a:spcPts val="600"/>
              </a:spcBef>
              <a:buNone/>
            </a:pPr>
            <a:r>
              <a:rPr lang="en-US" sz="2600" b="0">
                <a:latin typeface="Tw Cen MT"/>
              </a:rPr>
              <a:t>Embolden Justice</a:t>
            </a:r>
          </a:p>
          <a:p>
            <a:pPr marL="0" indent="0">
              <a:lnSpc>
                <a:spcPct val="100000"/>
              </a:lnSpc>
              <a:spcBef>
                <a:spcPts val="600"/>
              </a:spcBef>
              <a:spcAft>
                <a:spcPts val="5500"/>
              </a:spcAft>
              <a:buNone/>
            </a:pPr>
            <a:r>
              <a:rPr lang="en-US" sz="1800" b="0">
                <a:latin typeface="Tw Cen MT"/>
              </a:rPr>
              <a:t>Collaborating to Mend</a:t>
            </a:r>
            <a:br>
              <a:rPr lang="en-US" sz="1800" b="0">
                <a:latin typeface="Tw Cen MT"/>
              </a:rPr>
            </a:br>
            <a:r>
              <a:rPr lang="en-US" sz="1800" b="0">
                <a:latin typeface="Tw Cen MT"/>
              </a:rPr>
              <a:t>Church and World</a:t>
            </a:r>
          </a:p>
          <a:p>
            <a:pPr marL="0" indent="0">
              <a:lnSpc>
                <a:spcPts val="2600"/>
              </a:lnSpc>
              <a:spcBef>
                <a:spcPts val="600"/>
              </a:spcBef>
              <a:buNone/>
            </a:pPr>
            <a:r>
              <a:rPr lang="en-US" sz="2600" b="0">
                <a:latin typeface="Tw Cen MT"/>
              </a:rPr>
              <a:t>Deepen Climate Integrity</a:t>
            </a:r>
          </a:p>
          <a:p>
            <a:pPr marL="0" indent="0">
              <a:lnSpc>
                <a:spcPct val="100000"/>
              </a:lnSpc>
              <a:spcBef>
                <a:spcPts val="600"/>
              </a:spcBef>
              <a:buNone/>
            </a:pPr>
            <a:r>
              <a:rPr lang="en-US" sz="1800" b="0">
                <a:latin typeface="Tw Cen MT"/>
              </a:rPr>
              <a:t>Living Climate Commitments</a:t>
            </a:r>
          </a:p>
          <a:p>
            <a:endParaRPr lang="en-US" sz="1800" b="0"/>
          </a:p>
          <a:p>
            <a:endParaRPr lang="en-US" sz="1800" b="0"/>
          </a:p>
        </p:txBody>
      </p:sp>
      <p:sp>
        <p:nvSpPr>
          <p:cNvPr id="5" name="Content Placeholder 3">
            <a:extLst>
              <a:ext uri="{FF2B5EF4-FFF2-40B4-BE49-F238E27FC236}">
                <a16:creationId xmlns:a16="http://schemas.microsoft.com/office/drawing/2014/main" id="{6408FB4F-E059-576F-C9BF-7F3C3B326579}"/>
              </a:ext>
            </a:extLst>
          </p:cNvPr>
          <p:cNvSpPr txBox="1">
            <a:spLocks/>
          </p:cNvSpPr>
          <p:nvPr/>
        </p:nvSpPr>
        <p:spPr>
          <a:xfrm>
            <a:off x="9078791" y="2102427"/>
            <a:ext cx="2851437" cy="40178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600"/>
              </a:spcBef>
              <a:buNone/>
            </a:pPr>
            <a:r>
              <a:rPr lang="en-US" sz="2600" b="0">
                <a:solidFill>
                  <a:srgbClr val="002B55"/>
                </a:solidFill>
                <a:latin typeface="Tw Cen MT"/>
              </a:rPr>
              <a:t>Nurture the Common Good</a:t>
            </a:r>
          </a:p>
          <a:p>
            <a:pPr marL="0" indent="0">
              <a:lnSpc>
                <a:spcPct val="100000"/>
              </a:lnSpc>
              <a:spcBef>
                <a:spcPts val="600"/>
              </a:spcBef>
              <a:spcAft>
                <a:spcPts val="3000"/>
              </a:spcAft>
              <a:buNone/>
            </a:pPr>
            <a:r>
              <a:rPr lang="en-US" sz="1800">
                <a:solidFill>
                  <a:srgbClr val="002B55"/>
                </a:solidFill>
                <a:latin typeface="Tw Cen MT"/>
              </a:rPr>
              <a:t>Equity and Sustainability </a:t>
            </a:r>
            <a:br>
              <a:rPr lang="en-US" sz="1800">
                <a:solidFill>
                  <a:srgbClr val="002B55"/>
                </a:solidFill>
                <a:latin typeface="Tw Cen MT"/>
              </a:rPr>
            </a:br>
            <a:r>
              <a:rPr lang="en-US" sz="1800">
                <a:solidFill>
                  <a:srgbClr val="002B55"/>
                </a:solidFill>
                <a:latin typeface="Tw Cen MT"/>
              </a:rPr>
              <a:t>in Resources</a:t>
            </a:r>
            <a:endParaRPr lang="en-US" sz="1200">
              <a:solidFill>
                <a:srgbClr val="002B55"/>
              </a:solidFill>
              <a:latin typeface="Tw Cen MT"/>
            </a:endParaRPr>
          </a:p>
          <a:p>
            <a:pPr marL="0" indent="0">
              <a:lnSpc>
                <a:spcPts val="2600"/>
              </a:lnSpc>
              <a:spcBef>
                <a:spcPts val="600"/>
              </a:spcBef>
              <a:buNone/>
            </a:pPr>
            <a:r>
              <a:rPr lang="en-US" sz="2600">
                <a:solidFill>
                  <a:srgbClr val="002B55"/>
                </a:solidFill>
                <a:latin typeface="Tw Cen MT"/>
              </a:rPr>
              <a:t>Journeying Indigenous Pathways</a:t>
            </a:r>
          </a:p>
          <a:p>
            <a:pPr marL="0" indent="0">
              <a:spcBef>
                <a:spcPts val="600"/>
              </a:spcBef>
              <a:buFont typeface="Arial" panose="020B0604020202020204" pitchFamily="34" charset="0"/>
              <a:buNone/>
            </a:pPr>
            <a:r>
              <a:rPr lang="en-US" sz="1800">
                <a:solidFill>
                  <a:srgbClr val="002B55"/>
                </a:solidFill>
                <a:latin typeface="Tw Cen MT"/>
              </a:rPr>
              <a:t>Forging Right Relations</a:t>
            </a:r>
          </a:p>
        </p:txBody>
      </p:sp>
      <p:sp>
        <p:nvSpPr>
          <p:cNvPr id="6" name="Title 1">
            <a:extLst>
              <a:ext uri="{FF2B5EF4-FFF2-40B4-BE49-F238E27FC236}">
                <a16:creationId xmlns:a16="http://schemas.microsoft.com/office/drawing/2014/main" id="{38BFD5BC-A33A-9DB2-DFFA-B78D031DBD62}"/>
              </a:ext>
            </a:extLst>
          </p:cNvPr>
          <p:cNvSpPr>
            <a:spLocks noGrp="1"/>
          </p:cNvSpPr>
          <p:nvPr>
            <p:ph type="ctrTitle"/>
          </p:nvPr>
        </p:nvSpPr>
        <p:spPr>
          <a:xfrm>
            <a:off x="1659466" y="439457"/>
            <a:ext cx="9701954" cy="1274728"/>
          </a:xfrm>
        </p:spPr>
        <p:txBody>
          <a:bodyPr lIns="91440" tIns="45720" rIns="91440" bIns="45720" anchor="t">
            <a:noAutofit/>
          </a:bodyPr>
          <a:lstStyle/>
          <a:p>
            <a:pPr algn="l">
              <a:spcBef>
                <a:spcPts val="1800"/>
              </a:spcBef>
              <a:spcAft>
                <a:spcPts val="1200"/>
              </a:spcAft>
            </a:pPr>
            <a:r>
              <a:rPr lang="en-CA" sz="2000">
                <a:ea typeface="Calibri" panose="020F0502020204030204" pitchFamily="34" charset="0"/>
                <a:cs typeface="Times New Roman" panose="02020603050405020304" pitchFamily="18" charset="0"/>
              </a:rPr>
              <a:t>The General Council Office’s Strategic Plan is helping the church realize our Vision, </a:t>
            </a:r>
            <a:br>
              <a:rPr lang="en-CA" sz="2000">
                <a:ea typeface="Calibri" panose="020F0502020204030204" pitchFamily="34" charset="0"/>
                <a:cs typeface="Times New Roman" panose="02020603050405020304" pitchFamily="18" charset="0"/>
              </a:rPr>
            </a:br>
            <a:r>
              <a:rPr lang="en-CA" sz="2000">
                <a:ea typeface="Calibri" panose="020F0502020204030204" pitchFamily="34" charset="0"/>
                <a:cs typeface="Times New Roman" panose="02020603050405020304" pitchFamily="18" charset="0"/>
              </a:rPr>
              <a:t>working closely with regional councils across the country.</a:t>
            </a:r>
            <a:br>
              <a:rPr lang="en-CA" sz="2000">
                <a:ea typeface="Calibri" panose="020F0502020204030204" pitchFamily="34" charset="0"/>
                <a:cs typeface="Times New Roman" panose="02020603050405020304" pitchFamily="18" charset="0"/>
              </a:rPr>
            </a:br>
            <a:br>
              <a:rPr lang="en-CA" sz="1200">
                <a:ea typeface="Calibri" panose="020F0502020204030204" pitchFamily="34" charset="0"/>
                <a:cs typeface="Times New Roman" panose="02020603050405020304" pitchFamily="18" charset="0"/>
              </a:rPr>
            </a:br>
            <a:r>
              <a:rPr lang="en-US" sz="2000" i="0">
                <a:effectLst/>
                <a:latin typeface="+mj-lt"/>
              </a:rPr>
              <a:t>This is the third and final year for our annual Strategic Plan Report, which aligns with </a:t>
            </a:r>
            <a:br>
              <a:rPr lang="en-US" sz="2000" i="0">
                <a:effectLst/>
                <a:latin typeface="+mj-lt"/>
              </a:rPr>
            </a:br>
            <a:r>
              <a:rPr lang="en-US" sz="2000" i="0">
                <a:effectLst/>
                <a:latin typeface="+mj-lt"/>
              </a:rPr>
              <a:t>the budget. We are continuously refining our efforts to meet our strategic objectives.</a:t>
            </a:r>
            <a:endParaRPr lang="en-US" sz="2000">
              <a:solidFill>
                <a:srgbClr val="D23424"/>
              </a:solidFill>
              <a:latin typeface="+mj-lt"/>
            </a:endParaRPr>
          </a:p>
        </p:txBody>
      </p:sp>
      <p:sp>
        <p:nvSpPr>
          <p:cNvPr id="8" name="TextBox 7">
            <a:extLst>
              <a:ext uri="{FF2B5EF4-FFF2-40B4-BE49-F238E27FC236}">
                <a16:creationId xmlns:a16="http://schemas.microsoft.com/office/drawing/2014/main" id="{744A8402-F5FE-D537-4B61-928FCBE9C341}"/>
              </a:ext>
            </a:extLst>
          </p:cNvPr>
          <p:cNvSpPr txBox="1"/>
          <p:nvPr/>
        </p:nvSpPr>
        <p:spPr>
          <a:xfrm>
            <a:off x="5216394" y="2091375"/>
            <a:ext cx="2964428" cy="3750770"/>
          </a:xfrm>
          <a:prstGeom prst="rect">
            <a:avLst/>
          </a:prstGeom>
          <a:noFill/>
        </p:spPr>
        <p:txBody>
          <a:bodyPr wrap="square" rtlCol="0">
            <a:spAutoFit/>
          </a:bodyPr>
          <a:lstStyle/>
          <a:p>
            <a:pPr>
              <a:lnSpc>
                <a:spcPts val="2600"/>
              </a:lnSpc>
            </a:pPr>
            <a:r>
              <a:rPr lang="en-US" sz="2600" b="0">
                <a:solidFill>
                  <a:srgbClr val="002B55"/>
                </a:solidFill>
                <a:latin typeface="Tw Cen MT"/>
              </a:rPr>
              <a:t>Invigorate Leadership</a:t>
            </a:r>
          </a:p>
          <a:p>
            <a:pPr>
              <a:spcBef>
                <a:spcPts val="600"/>
              </a:spcBef>
              <a:spcAft>
                <a:spcPts val="3000"/>
              </a:spcAft>
            </a:pPr>
            <a:r>
              <a:rPr lang="en-US" sz="1800" b="0">
                <a:solidFill>
                  <a:srgbClr val="002B55"/>
                </a:solidFill>
                <a:latin typeface="Tw Cen MT"/>
              </a:rPr>
              <a:t>Adapting and Innovating </a:t>
            </a:r>
            <a:br>
              <a:rPr lang="en-US" sz="1800" b="0">
                <a:solidFill>
                  <a:srgbClr val="002B55"/>
                </a:solidFill>
                <a:latin typeface="Tw Cen MT"/>
              </a:rPr>
            </a:br>
            <a:r>
              <a:rPr lang="en-US" sz="1800" b="0">
                <a:solidFill>
                  <a:srgbClr val="002B55"/>
                </a:solidFill>
                <a:latin typeface="Tw Cen MT"/>
              </a:rPr>
              <a:t>for Bold Discipleship</a:t>
            </a:r>
          </a:p>
          <a:p>
            <a:pPr>
              <a:lnSpc>
                <a:spcPts val="2600"/>
              </a:lnSpc>
              <a:spcBef>
                <a:spcPts val="600"/>
              </a:spcBef>
            </a:pPr>
            <a:r>
              <a:rPr lang="en-US" sz="2600" b="0">
                <a:solidFill>
                  <a:srgbClr val="002B55"/>
                </a:solidFill>
                <a:latin typeface="Tw Cen MT"/>
              </a:rPr>
              <a:t>Strengthen Invitation</a:t>
            </a:r>
            <a:br>
              <a:rPr lang="en-US" sz="2600" b="0">
                <a:solidFill>
                  <a:srgbClr val="002B55"/>
                </a:solidFill>
                <a:latin typeface="Tw Cen MT"/>
              </a:rPr>
            </a:br>
            <a:r>
              <a:rPr lang="en-US" sz="2600" b="0">
                <a:solidFill>
                  <a:srgbClr val="002B55"/>
                </a:solidFill>
                <a:latin typeface="Tw Cen MT"/>
              </a:rPr>
              <a:t>(Growth)</a:t>
            </a:r>
          </a:p>
          <a:p>
            <a:pPr>
              <a:spcBef>
                <a:spcPts val="600"/>
              </a:spcBef>
            </a:pPr>
            <a:r>
              <a:rPr lang="en-US" sz="1800" b="0">
                <a:solidFill>
                  <a:srgbClr val="002B55"/>
                </a:solidFill>
                <a:latin typeface="Tw Cen MT"/>
              </a:rPr>
              <a:t>Humility and Confidence </a:t>
            </a:r>
            <a:br>
              <a:rPr lang="en-US" sz="1800" b="0">
                <a:solidFill>
                  <a:srgbClr val="002B55"/>
                </a:solidFill>
                <a:latin typeface="Tw Cen MT"/>
              </a:rPr>
            </a:br>
            <a:r>
              <a:rPr lang="en-US" sz="1800" b="0">
                <a:solidFill>
                  <a:srgbClr val="002B55"/>
                </a:solidFill>
                <a:latin typeface="Tw Cen MT"/>
              </a:rPr>
              <a:t>in Sharing Faith</a:t>
            </a:r>
          </a:p>
          <a:p>
            <a:endParaRPr lang="en-US" sz="1800" b="0">
              <a:latin typeface="Tw Cen MT"/>
            </a:endParaRPr>
          </a:p>
          <a:p>
            <a:endParaRPr lang="en-US"/>
          </a:p>
        </p:txBody>
      </p:sp>
      <p:pic>
        <p:nvPicPr>
          <p:cNvPr id="3" name="Picture 2" descr="A green leaf and bubbles in a circle&#10;&#10;AI-generated content may be incorrect.">
            <a:extLst>
              <a:ext uri="{FF2B5EF4-FFF2-40B4-BE49-F238E27FC236}">
                <a16:creationId xmlns:a16="http://schemas.microsoft.com/office/drawing/2014/main" id="{33B41CC7-5F78-ACA2-EA89-05D291BA2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78" y="3924330"/>
            <a:ext cx="742881" cy="1167384"/>
          </a:xfrm>
          <a:prstGeom prst="rect">
            <a:avLst/>
          </a:prstGeom>
        </p:spPr>
      </p:pic>
      <p:pic>
        <p:nvPicPr>
          <p:cNvPr id="9" name="Picture 8">
            <a:extLst>
              <a:ext uri="{FF2B5EF4-FFF2-40B4-BE49-F238E27FC236}">
                <a16:creationId xmlns:a16="http://schemas.microsoft.com/office/drawing/2014/main" id="{F2440DF4-1CBC-61B4-DCCA-52C27E71ED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1459" y="2123027"/>
            <a:ext cx="742880" cy="1167384"/>
          </a:xfrm>
          <a:prstGeom prst="rect">
            <a:avLst/>
          </a:prstGeom>
        </p:spPr>
      </p:pic>
      <p:pic>
        <p:nvPicPr>
          <p:cNvPr id="11" name="Picture 10">
            <a:extLst>
              <a:ext uri="{FF2B5EF4-FFF2-40B4-BE49-F238E27FC236}">
                <a16:creationId xmlns:a16="http://schemas.microsoft.com/office/drawing/2014/main" id="{B3739AD0-4B59-02DE-BB15-4E7F76C084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22463" y="2123027"/>
            <a:ext cx="742881" cy="1153650"/>
          </a:xfrm>
          <a:prstGeom prst="rect">
            <a:avLst/>
          </a:prstGeom>
        </p:spPr>
      </p:pic>
      <p:pic>
        <p:nvPicPr>
          <p:cNvPr id="15" name="Picture 14">
            <a:extLst>
              <a:ext uri="{FF2B5EF4-FFF2-40B4-BE49-F238E27FC236}">
                <a16:creationId xmlns:a16="http://schemas.microsoft.com/office/drawing/2014/main" id="{CC89F50A-61BA-43E8-D654-12D80B08EE4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2650" y="2124304"/>
            <a:ext cx="804197" cy="1167383"/>
          </a:xfrm>
          <a:prstGeom prst="rect">
            <a:avLst/>
          </a:prstGeom>
        </p:spPr>
      </p:pic>
      <p:pic>
        <p:nvPicPr>
          <p:cNvPr id="16" name="Picture 15">
            <a:extLst>
              <a:ext uri="{FF2B5EF4-FFF2-40B4-BE49-F238E27FC236}">
                <a16:creationId xmlns:a16="http://schemas.microsoft.com/office/drawing/2014/main" id="{7316427D-CEE2-005A-5044-FF908E05E4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54408" y="3924330"/>
            <a:ext cx="761986" cy="1183318"/>
          </a:xfrm>
          <a:prstGeom prst="rect">
            <a:avLst/>
          </a:prstGeom>
        </p:spPr>
      </p:pic>
      <p:pic>
        <p:nvPicPr>
          <p:cNvPr id="17" name="Picture 16">
            <a:extLst>
              <a:ext uri="{FF2B5EF4-FFF2-40B4-BE49-F238E27FC236}">
                <a16:creationId xmlns:a16="http://schemas.microsoft.com/office/drawing/2014/main" id="{6FAA439E-0202-DAC6-755D-10444E9EF20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03358" y="3916363"/>
            <a:ext cx="761985" cy="1183318"/>
          </a:xfrm>
          <a:prstGeom prst="rect">
            <a:avLst/>
          </a:prstGeom>
        </p:spPr>
      </p:pic>
    </p:spTree>
    <p:extLst>
      <p:ext uri="{BB962C8B-B14F-4D97-AF65-F5344CB8AC3E}">
        <p14:creationId xmlns:p14="http://schemas.microsoft.com/office/powerpoint/2010/main" val="272067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8C0E-B752-9C1D-BB1E-36E8DC6AE0EA}"/>
              </a:ext>
            </a:extLst>
          </p:cNvPr>
          <p:cNvSpPr>
            <a:spLocks noGrp="1"/>
          </p:cNvSpPr>
          <p:nvPr>
            <p:ph type="ctrTitle"/>
          </p:nvPr>
        </p:nvSpPr>
        <p:spPr/>
        <p:txBody>
          <a:bodyPr>
            <a:normAutofit/>
          </a:bodyPr>
          <a:lstStyle/>
          <a:p>
            <a:pPr algn="l"/>
            <a:r>
              <a:rPr lang="en-CA" sz="3600">
                <a:solidFill>
                  <a:srgbClr val="90651E"/>
                </a:solidFill>
                <a:effectLst/>
                <a:latin typeface="+mj-lt"/>
              </a:rPr>
              <a:t>Financials</a:t>
            </a:r>
            <a:br>
              <a:rPr lang="en-CA" sz="3600">
                <a:solidFill>
                  <a:srgbClr val="90651E"/>
                </a:solidFill>
                <a:effectLst/>
                <a:latin typeface="+mj-lt"/>
              </a:rPr>
            </a:br>
            <a:r>
              <a:rPr lang="en-CA" sz="2400" b="1">
                <a:solidFill>
                  <a:srgbClr val="AA0000"/>
                </a:solidFill>
                <a:effectLst/>
              </a:rPr>
              <a:t>Operating</a:t>
            </a:r>
            <a:r>
              <a:rPr lang="en-CA" sz="2800" b="1">
                <a:solidFill>
                  <a:srgbClr val="AA0000"/>
                </a:solidFill>
                <a:effectLst/>
              </a:rPr>
              <a:t> Budget PLUS Fund Centre Activities</a:t>
            </a:r>
            <a:endParaRPr lang="en-US"/>
          </a:p>
        </p:txBody>
      </p:sp>
      <p:sp>
        <p:nvSpPr>
          <p:cNvPr id="3" name="Content Placeholder 2">
            <a:extLst>
              <a:ext uri="{FF2B5EF4-FFF2-40B4-BE49-F238E27FC236}">
                <a16:creationId xmlns:a16="http://schemas.microsoft.com/office/drawing/2014/main" id="{C2A88D02-50D1-8DB0-D098-B0FE41915984}"/>
              </a:ext>
            </a:extLst>
          </p:cNvPr>
          <p:cNvSpPr>
            <a:spLocks noGrp="1"/>
          </p:cNvSpPr>
          <p:nvPr>
            <p:ph idx="13"/>
          </p:nvPr>
        </p:nvSpPr>
        <p:spPr>
          <a:xfrm>
            <a:off x="7607300" y="1759527"/>
            <a:ext cx="4017010" cy="4017818"/>
          </a:xfrm>
        </p:spPr>
        <p:txBody>
          <a:bodyPr/>
          <a:lstStyle/>
          <a:p>
            <a:pPr marL="0" indent="0">
              <a:spcBef>
                <a:spcPts val="1500"/>
              </a:spcBef>
              <a:buNone/>
            </a:pPr>
            <a:r>
              <a:rPr lang="en-CA" sz="2200">
                <a:effectLst/>
                <a:ea typeface="Calibri" panose="020F0502020204030204" pitchFamily="34" charset="0"/>
                <a:cs typeface="Times New Roman" panose="02020603050405020304" pitchFamily="18" charset="0"/>
              </a:rPr>
              <a:t>In 2025, the General Council </a:t>
            </a:r>
            <a:br>
              <a:rPr lang="en-CA" sz="2200">
                <a:effectLst/>
                <a:ea typeface="Calibri" panose="020F0502020204030204" pitchFamily="34" charset="0"/>
                <a:cs typeface="Times New Roman" panose="02020603050405020304" pitchFamily="18" charset="0"/>
              </a:rPr>
            </a:br>
            <a:r>
              <a:rPr lang="en-CA" sz="2200">
                <a:effectLst/>
                <a:ea typeface="Calibri" panose="020F0502020204030204" pitchFamily="34" charset="0"/>
                <a:cs typeface="Times New Roman" panose="02020603050405020304" pitchFamily="18" charset="0"/>
              </a:rPr>
              <a:t>of the United Church dedicated resources (salaries, grants, programs, etc.) from the operating budget to the </a:t>
            </a:r>
            <a:br>
              <a:rPr lang="en-CA" sz="2200">
                <a:effectLst/>
                <a:ea typeface="Calibri" panose="020F0502020204030204" pitchFamily="34" charset="0"/>
                <a:cs typeface="Times New Roman" panose="02020603050405020304" pitchFamily="18" charset="0"/>
              </a:rPr>
            </a:br>
            <a:r>
              <a:rPr lang="en-CA" sz="2200">
                <a:effectLst/>
                <a:ea typeface="Calibri" panose="020F0502020204030204" pitchFamily="34" charset="0"/>
                <a:cs typeface="Times New Roman" panose="02020603050405020304" pitchFamily="18" charset="0"/>
              </a:rPr>
              <a:t>six areas of the Strategic Plan. </a:t>
            </a:r>
          </a:p>
          <a:p>
            <a:pPr marL="0" indent="0">
              <a:spcBef>
                <a:spcPts val="1500"/>
              </a:spcBef>
              <a:buNone/>
            </a:pPr>
            <a:r>
              <a:rPr lang="en-CA" sz="2200">
                <a:effectLst/>
                <a:ea typeface="Calibri" panose="020F0502020204030204" pitchFamily="34" charset="0"/>
                <a:cs typeface="Times New Roman" panose="02020603050405020304" pitchFamily="18" charset="0"/>
              </a:rPr>
              <a:t>In addition, particular areas were supplemented by specialized reserve funds, </a:t>
            </a:r>
            <a:br>
              <a:rPr lang="en-CA" sz="2200">
                <a:effectLst/>
                <a:ea typeface="Calibri" panose="020F0502020204030204" pitchFamily="34" charset="0"/>
                <a:cs typeface="Times New Roman" panose="02020603050405020304" pitchFamily="18" charset="0"/>
              </a:rPr>
            </a:br>
            <a:r>
              <a:rPr lang="en-CA" sz="2200">
                <a:effectLst/>
                <a:ea typeface="Calibri" panose="020F0502020204030204" pitchFamily="34" charset="0"/>
                <a:cs typeface="Times New Roman" panose="02020603050405020304" pitchFamily="18" charset="0"/>
              </a:rPr>
              <a:t>or fund centres.</a:t>
            </a:r>
          </a:p>
        </p:txBody>
      </p:sp>
      <p:pic>
        <p:nvPicPr>
          <p:cNvPr id="4" name="Picture 3">
            <a:extLst>
              <a:ext uri="{FF2B5EF4-FFF2-40B4-BE49-F238E27FC236}">
                <a16:creationId xmlns:a16="http://schemas.microsoft.com/office/drawing/2014/main" id="{DD65A428-1FFB-16B7-78B6-578ED05B15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8543" y="1677860"/>
            <a:ext cx="6277158" cy="4332123"/>
          </a:xfrm>
          <a:prstGeom prst="rect">
            <a:avLst/>
          </a:prstGeom>
        </p:spPr>
      </p:pic>
    </p:spTree>
    <p:extLst>
      <p:ext uri="{BB962C8B-B14F-4D97-AF65-F5344CB8AC3E}">
        <p14:creationId xmlns:p14="http://schemas.microsoft.com/office/powerpoint/2010/main" val="4013565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DCC235-6739-688A-812C-21F546CDC5AE}"/>
              </a:ext>
            </a:extLst>
          </p:cNvPr>
          <p:cNvSpPr>
            <a:spLocks noGrp="1"/>
          </p:cNvSpPr>
          <p:nvPr>
            <p:ph type="ctrTitle"/>
          </p:nvPr>
        </p:nvSpPr>
        <p:spPr>
          <a:xfrm>
            <a:off x="1524000" y="470204"/>
            <a:ext cx="9144000" cy="1053796"/>
          </a:xfrm>
        </p:spPr>
        <p:txBody>
          <a:bodyPr>
            <a:normAutofit/>
          </a:bodyPr>
          <a:lstStyle/>
          <a:p>
            <a:pPr algn="l"/>
            <a:r>
              <a:rPr lang="en-CA" sz="3600">
                <a:solidFill>
                  <a:srgbClr val="90651E"/>
                </a:solidFill>
                <a:effectLst/>
                <a:latin typeface="+mj-lt"/>
              </a:rPr>
              <a:t>Financials</a:t>
            </a:r>
            <a:br>
              <a:rPr lang="en-CA" sz="3600">
                <a:solidFill>
                  <a:srgbClr val="90651E"/>
                </a:solidFill>
                <a:effectLst/>
                <a:latin typeface="+mj-lt"/>
              </a:rPr>
            </a:br>
            <a:r>
              <a:rPr lang="en-CA" sz="2400" b="1">
                <a:solidFill>
                  <a:srgbClr val="AA0000"/>
                </a:solidFill>
                <a:effectLst/>
              </a:rPr>
              <a:t>Operating</a:t>
            </a:r>
            <a:r>
              <a:rPr lang="en-CA" sz="2800" b="1">
                <a:solidFill>
                  <a:srgbClr val="AA0000"/>
                </a:solidFill>
                <a:effectLst/>
              </a:rPr>
              <a:t> Budget </a:t>
            </a:r>
            <a:r>
              <a:rPr lang="en-CA" sz="2800">
                <a:solidFill>
                  <a:srgbClr val="AA0000"/>
                </a:solidFill>
              </a:rPr>
              <a:t>only</a:t>
            </a:r>
            <a:endParaRPr lang="en-US"/>
          </a:p>
        </p:txBody>
      </p:sp>
      <p:sp>
        <p:nvSpPr>
          <p:cNvPr id="5" name="Content Placeholder 2">
            <a:extLst>
              <a:ext uri="{FF2B5EF4-FFF2-40B4-BE49-F238E27FC236}">
                <a16:creationId xmlns:a16="http://schemas.microsoft.com/office/drawing/2014/main" id="{3E26838B-0CAC-F8D6-29E3-8769193C3F24}"/>
              </a:ext>
            </a:extLst>
          </p:cNvPr>
          <p:cNvSpPr>
            <a:spLocks noGrp="1"/>
          </p:cNvSpPr>
          <p:nvPr>
            <p:ph idx="13"/>
          </p:nvPr>
        </p:nvSpPr>
        <p:spPr>
          <a:xfrm>
            <a:off x="7607300" y="1759527"/>
            <a:ext cx="3759200" cy="4017818"/>
          </a:xfrm>
        </p:spPr>
        <p:txBody>
          <a:bodyPr/>
          <a:lstStyle/>
          <a:p>
            <a:pPr marL="0" indent="0">
              <a:buNone/>
            </a:pPr>
            <a:r>
              <a:rPr lang="en-CA" sz="2200">
                <a:effectLst/>
              </a:rPr>
              <a:t>In 2025, the General Council of the United Church dedicated resources (salaries, grants, programs, etc.) from the operating budget to the </a:t>
            </a:r>
            <a:br>
              <a:rPr lang="en-CA" sz="2200">
                <a:effectLst/>
              </a:rPr>
            </a:br>
            <a:r>
              <a:rPr lang="en-CA" sz="2200">
                <a:effectLst/>
              </a:rPr>
              <a:t>six areas of the Strategic Plan.</a:t>
            </a:r>
          </a:p>
          <a:p>
            <a:pPr marL="0" indent="0">
              <a:buNone/>
            </a:pPr>
            <a:endParaRPr lang="en-CA" sz="220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F182AAA-628F-FB7D-D3F5-DBE5212575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1362" y="1690128"/>
            <a:ext cx="6782842" cy="4333482"/>
          </a:xfrm>
          <a:prstGeom prst="rect">
            <a:avLst/>
          </a:prstGeom>
        </p:spPr>
      </p:pic>
    </p:spTree>
    <p:extLst>
      <p:ext uri="{BB962C8B-B14F-4D97-AF65-F5344CB8AC3E}">
        <p14:creationId xmlns:p14="http://schemas.microsoft.com/office/powerpoint/2010/main" val="3593109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F1A1-1AC5-50A5-E882-FBCF0B2C96E6}"/>
              </a:ext>
            </a:extLst>
          </p:cNvPr>
          <p:cNvSpPr>
            <a:spLocks noGrp="1"/>
          </p:cNvSpPr>
          <p:nvPr>
            <p:ph type="ctrTitle"/>
          </p:nvPr>
        </p:nvSpPr>
        <p:spPr/>
        <p:txBody>
          <a:bodyPr/>
          <a:lstStyle/>
          <a:p>
            <a:r>
              <a:rPr lang="en-US" sz="3600" b="0">
                <a:solidFill>
                  <a:srgbClr val="002B55"/>
                </a:solidFill>
                <a:latin typeface="TW Cen MT"/>
              </a:rPr>
              <a:t>By the Numbers in 2025</a:t>
            </a:r>
            <a:endParaRPr lang="en-US"/>
          </a:p>
        </p:txBody>
      </p:sp>
      <p:pic>
        <p:nvPicPr>
          <p:cNvPr id="5" name="Content Placeholder 4">
            <a:extLst>
              <a:ext uri="{FF2B5EF4-FFF2-40B4-BE49-F238E27FC236}">
                <a16:creationId xmlns:a16="http://schemas.microsoft.com/office/drawing/2014/main" id="{4092741D-8055-84B2-3D2B-EB32E1EB87A9}"/>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l="6128" r="6128"/>
          <a:stretch/>
        </p:blipFill>
        <p:spPr>
          <a:xfrm>
            <a:off x="537210" y="1524001"/>
            <a:ext cx="11384280" cy="3731172"/>
          </a:xfrm>
        </p:spPr>
      </p:pic>
    </p:spTree>
    <p:extLst>
      <p:ext uri="{BB962C8B-B14F-4D97-AF65-F5344CB8AC3E}">
        <p14:creationId xmlns:p14="http://schemas.microsoft.com/office/powerpoint/2010/main" val="3426081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98753-E61E-6ED4-FF8E-9B5DDEF7E859}"/>
              </a:ext>
            </a:extLst>
          </p:cNvPr>
          <p:cNvSpPr>
            <a:spLocks noGrp="1"/>
          </p:cNvSpPr>
          <p:nvPr>
            <p:ph type="ctrTitle"/>
          </p:nvPr>
        </p:nvSpPr>
        <p:spPr/>
        <p:txBody>
          <a:bodyPr>
            <a:normAutofit fontScale="90000"/>
          </a:bodyPr>
          <a:lstStyle/>
          <a:p>
            <a:pPr algn="l"/>
            <a:r>
              <a:rPr lang="en-US" sz="4000" b="1">
                <a:effectLst/>
                <a:ea typeface="Calibri" panose="020F0502020204030204" pitchFamily="34" charset="0"/>
                <a:cs typeface="Times New Roman" panose="02020603050405020304" pitchFamily="18" charset="0"/>
              </a:rPr>
              <a:t>Embolden Justice</a:t>
            </a:r>
            <a:r>
              <a:rPr lang="en-CA" sz="4000">
                <a:effectLst/>
              </a:rPr>
              <a:t> </a:t>
            </a:r>
            <a:br>
              <a:rPr lang="en-CA" sz="7200"/>
            </a:br>
            <a:r>
              <a:rPr lang="en-US" sz="3100">
                <a:solidFill>
                  <a:srgbClr val="002B55"/>
                </a:solidFill>
                <a:effectLst/>
                <a:ea typeface="Calibri" panose="020F0502020204030204" pitchFamily="34" charset="0"/>
                <a:cs typeface="Times New Roman" panose="02020603050405020304" pitchFamily="18" charset="0"/>
              </a:rPr>
              <a:t>Collaborating to Mend Church and World</a:t>
            </a:r>
            <a:r>
              <a:rPr lang="en-CA" sz="3100">
                <a:solidFill>
                  <a:srgbClr val="002B55"/>
                </a:solidFill>
                <a:effectLst/>
              </a:rPr>
              <a:t> </a:t>
            </a:r>
            <a:endParaRPr lang="en-US" sz="3100">
              <a:solidFill>
                <a:srgbClr val="002B55"/>
              </a:solidFill>
            </a:endParaRPr>
          </a:p>
        </p:txBody>
      </p:sp>
      <p:pic>
        <p:nvPicPr>
          <p:cNvPr id="11" name="Content Placeholder 10">
            <a:extLst>
              <a:ext uri="{FF2B5EF4-FFF2-40B4-BE49-F238E27FC236}">
                <a16:creationId xmlns:a16="http://schemas.microsoft.com/office/drawing/2014/main" id="{83996FC0-92E0-6377-D29E-545990136863}"/>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a:stretch/>
        </p:blipFill>
        <p:spPr>
          <a:xfrm>
            <a:off x="991658" y="1911350"/>
            <a:ext cx="5104342" cy="3828257"/>
          </a:xfrm>
        </p:spPr>
      </p:pic>
      <p:pic>
        <p:nvPicPr>
          <p:cNvPr id="9" name="Picture 8" descr="A blue logo with black background&#10;&#10;AI-generated content may be incorrect.">
            <a:extLst>
              <a:ext uri="{FF2B5EF4-FFF2-40B4-BE49-F238E27FC236}">
                <a16:creationId xmlns:a16="http://schemas.microsoft.com/office/drawing/2014/main" id="{5B287761-47F9-5553-D094-ED4BFB15B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944" y="300442"/>
            <a:ext cx="842896" cy="1223558"/>
          </a:xfrm>
          <a:prstGeom prst="rect">
            <a:avLst/>
          </a:prstGeom>
        </p:spPr>
      </p:pic>
      <p:sp>
        <p:nvSpPr>
          <p:cNvPr id="13" name="TextBox 12">
            <a:extLst>
              <a:ext uri="{FF2B5EF4-FFF2-40B4-BE49-F238E27FC236}">
                <a16:creationId xmlns:a16="http://schemas.microsoft.com/office/drawing/2014/main" id="{A8B221A4-8EB7-D548-C54B-F6E7E6AAD745}"/>
              </a:ext>
            </a:extLst>
          </p:cNvPr>
          <p:cNvSpPr txBox="1"/>
          <p:nvPr/>
        </p:nvSpPr>
        <p:spPr>
          <a:xfrm>
            <a:off x="6130290" y="2885440"/>
            <a:ext cx="5448300" cy="2569934"/>
          </a:xfrm>
          <a:prstGeom prst="rect">
            <a:avLst/>
          </a:prstGeom>
          <a:noFill/>
        </p:spPr>
        <p:txBody>
          <a:bodyPr wrap="square" rtlCol="0">
            <a:spAutoFit/>
          </a:bodyPr>
          <a:lstStyle/>
          <a:p>
            <a:r>
              <a:rPr lang="en-CA" sz="2200"/>
              <a:t>East African “Faith Beyond Borders” interfaith workshop participants in Nairobi, Kenya</a:t>
            </a:r>
            <a:endParaRPr lang="en-US" sz="2200">
              <a:effectLst/>
              <a:ea typeface="Calibri" panose="020F0502020204030204" pitchFamily="34" charset="0"/>
              <a:cs typeface="Times New Roman" panose="02020603050405020304" pitchFamily="18" charset="0"/>
            </a:endParaRPr>
          </a:p>
          <a:p>
            <a:endParaRPr lang="en-US">
              <a:ea typeface="Calibri" panose="020F0502020204030204" pitchFamily="34" charset="0"/>
              <a:cs typeface="Times New Roman" panose="02020603050405020304" pitchFamily="18" charset="0"/>
            </a:endParaRPr>
          </a:p>
          <a:p>
            <a:endParaRPr lang="en-US" sz="1800">
              <a:effectLst/>
              <a:ea typeface="Calibri" panose="020F0502020204030204" pitchFamily="34" charset="0"/>
              <a:cs typeface="Times New Roman" panose="02020603050405020304" pitchFamily="18" charset="0"/>
            </a:endParaRPr>
          </a:p>
          <a:p>
            <a:endParaRPr lang="en-US" sz="1800">
              <a:effectLst/>
              <a:ea typeface="Calibri" panose="020F0502020204030204" pitchFamily="34" charset="0"/>
              <a:cs typeface="Times New Roman" panose="02020603050405020304" pitchFamily="18" charset="0"/>
            </a:endParaRPr>
          </a:p>
          <a:p>
            <a:br>
              <a:rPr lang="en-US" sz="1200">
                <a:effectLst/>
                <a:ea typeface="Calibri" panose="020F0502020204030204" pitchFamily="34" charset="0"/>
                <a:cs typeface="Times New Roman" panose="02020603050405020304" pitchFamily="18" charset="0"/>
              </a:rPr>
            </a:br>
            <a:endParaRPr lang="en-US" sz="1200">
              <a:effectLst/>
              <a:ea typeface="Calibri" panose="020F0502020204030204" pitchFamily="34" charset="0"/>
              <a:cs typeface="Times New Roman" panose="02020603050405020304" pitchFamily="18" charset="0"/>
            </a:endParaRPr>
          </a:p>
          <a:p>
            <a:endParaRPr lang="en-US" sz="1200">
              <a:effectLst/>
              <a:ea typeface="Calibri" panose="020F0502020204030204" pitchFamily="34" charset="0"/>
              <a:cs typeface="Times New Roman" panose="02020603050405020304" pitchFamily="18" charset="0"/>
            </a:endParaRPr>
          </a:p>
          <a:p>
            <a:endParaRPr lang="en-US" sz="1200">
              <a:effectLst/>
              <a:ea typeface="Calibri" panose="020F0502020204030204" pitchFamily="34" charset="0"/>
              <a:cs typeface="Times New Roman" panose="02020603050405020304" pitchFamily="18" charset="0"/>
            </a:endParaRPr>
          </a:p>
          <a:p>
            <a:r>
              <a:rPr lang="en-US" sz="1500">
                <a:effectLst/>
                <a:ea typeface="Calibri" panose="020F0502020204030204" pitchFamily="34" charset="0"/>
                <a:cs typeface="Times New Roman" panose="02020603050405020304" pitchFamily="18" charset="0"/>
              </a:rPr>
              <a:t>Credit: </a:t>
            </a:r>
            <a:r>
              <a:rPr lang="en-CA" sz="1500"/>
              <a:t>Jane </a:t>
            </a:r>
            <a:r>
              <a:rPr lang="en-CA" sz="1500" err="1"/>
              <a:t>Thirikwa</a:t>
            </a:r>
            <a:endParaRPr lang="en-CA" sz="1500"/>
          </a:p>
        </p:txBody>
      </p:sp>
    </p:spTree>
    <p:extLst>
      <p:ext uri="{BB962C8B-B14F-4D97-AF65-F5344CB8AC3E}">
        <p14:creationId xmlns:p14="http://schemas.microsoft.com/office/powerpoint/2010/main" val="4228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B1390-7BB3-BF35-AE3E-C15F9D4C332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223408-A6D3-9AC9-415E-C47EF4F2AC95}"/>
              </a:ext>
            </a:extLst>
          </p:cNvPr>
          <p:cNvSpPr>
            <a:spLocks noGrp="1"/>
          </p:cNvSpPr>
          <p:nvPr>
            <p:ph type="ctrTitle"/>
          </p:nvPr>
        </p:nvSpPr>
        <p:spPr/>
        <p:txBody>
          <a:bodyPr>
            <a:normAutofit/>
          </a:bodyPr>
          <a:lstStyle/>
          <a:p>
            <a:pPr algn="l"/>
            <a:r>
              <a:rPr lang="en-US" b="1">
                <a:effectLst/>
                <a:latin typeface="+mj-lt"/>
                <a:ea typeface="Calibri" panose="020F0502020204030204" pitchFamily="34" charset="0"/>
                <a:cs typeface="Times New Roman" panose="02020603050405020304" pitchFamily="18" charset="0"/>
              </a:rPr>
              <a:t>Invigorate Leadership</a:t>
            </a:r>
            <a:br>
              <a:rPr lang="en-CA" sz="6000">
                <a:effectLst/>
              </a:rPr>
            </a:br>
            <a:r>
              <a:rPr lang="en-US" sz="2800">
                <a:solidFill>
                  <a:srgbClr val="002B55"/>
                </a:solidFill>
                <a:effectLst/>
                <a:latin typeface="+mj-lt"/>
                <a:ea typeface="Calibri" panose="020F0502020204030204" pitchFamily="34" charset="0"/>
                <a:cs typeface="Times New Roman" panose="02020603050405020304" pitchFamily="18" charset="0"/>
              </a:rPr>
              <a:t>Adapting and Innovating for Bold Discipleship</a:t>
            </a:r>
            <a:r>
              <a:rPr lang="en-CA" sz="2800">
                <a:solidFill>
                  <a:srgbClr val="002B55"/>
                </a:solidFill>
                <a:effectLst/>
                <a:latin typeface="+mj-lt"/>
              </a:rPr>
              <a:t> </a:t>
            </a:r>
            <a:endParaRPr lang="en-US" sz="2800">
              <a:solidFill>
                <a:srgbClr val="002B55"/>
              </a:solidFill>
              <a:latin typeface="+mj-lt"/>
            </a:endParaRPr>
          </a:p>
        </p:txBody>
      </p:sp>
      <p:pic>
        <p:nvPicPr>
          <p:cNvPr id="11" name="Content Placeholder 10">
            <a:extLst>
              <a:ext uri="{FF2B5EF4-FFF2-40B4-BE49-F238E27FC236}">
                <a16:creationId xmlns:a16="http://schemas.microsoft.com/office/drawing/2014/main" id="{829A9E3B-8446-09DE-01E3-D4DC9E1C9E96}"/>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a:stretch/>
        </p:blipFill>
        <p:spPr>
          <a:xfrm>
            <a:off x="785318" y="2101850"/>
            <a:ext cx="6502400" cy="3251200"/>
          </a:xfrm>
        </p:spPr>
      </p:pic>
      <p:pic>
        <p:nvPicPr>
          <p:cNvPr id="9" name="Picture 8">
            <a:extLst>
              <a:ext uri="{FF2B5EF4-FFF2-40B4-BE49-F238E27FC236}">
                <a16:creationId xmlns:a16="http://schemas.microsoft.com/office/drawing/2014/main" id="{429D77F5-8FDE-8011-4ED2-05A56147F9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8078" y="300442"/>
            <a:ext cx="778627" cy="1223558"/>
          </a:xfrm>
          <a:prstGeom prst="rect">
            <a:avLst/>
          </a:prstGeom>
        </p:spPr>
      </p:pic>
      <p:sp>
        <p:nvSpPr>
          <p:cNvPr id="13" name="TextBox 12">
            <a:extLst>
              <a:ext uri="{FF2B5EF4-FFF2-40B4-BE49-F238E27FC236}">
                <a16:creationId xmlns:a16="http://schemas.microsoft.com/office/drawing/2014/main" id="{1C0B3622-7D8F-C2C6-53A1-B744850B9AC2}"/>
              </a:ext>
            </a:extLst>
          </p:cNvPr>
          <p:cNvSpPr txBox="1"/>
          <p:nvPr/>
        </p:nvSpPr>
        <p:spPr>
          <a:xfrm>
            <a:off x="7400290" y="2101850"/>
            <a:ext cx="3677920" cy="3431709"/>
          </a:xfrm>
          <a:prstGeom prst="rect">
            <a:avLst/>
          </a:prstGeom>
          <a:noFill/>
        </p:spPr>
        <p:txBody>
          <a:bodyPr wrap="square" rtlCol="0">
            <a:spAutoFit/>
          </a:bodyPr>
          <a:lstStyle/>
          <a:p>
            <a:r>
              <a:rPr lang="en-CA" sz="2200"/>
              <a:t>Vancouver School of Theology</a:t>
            </a:r>
            <a:endParaRPr lang="en-CA" sz="2200">
              <a:effectLst/>
              <a:ea typeface="Calibri" panose="020F0502020204030204" pitchFamily="34" charset="0"/>
              <a:cs typeface="Times New Roman" panose="02020603050405020304" pitchFamily="18" charset="0"/>
            </a:endParaRPr>
          </a:p>
          <a:p>
            <a:endParaRPr lang="en-CA" sz="1800">
              <a:effectLst/>
              <a:latin typeface="Tw Cen MT" panose="020B0602020104020603" pitchFamily="34" charset="77"/>
              <a:ea typeface="Calibri" panose="020F0502020204030204" pitchFamily="34" charset="0"/>
              <a:cs typeface="Times New Roman" panose="02020603050405020304" pitchFamily="18" charset="0"/>
            </a:endParaRPr>
          </a:p>
          <a:p>
            <a:endParaRPr lang="en-CA">
              <a:latin typeface="Tw Cen MT" panose="020B0602020104020603" pitchFamily="34" charset="77"/>
              <a:ea typeface="Calibri" panose="020F0502020204030204" pitchFamily="34" charset="0"/>
              <a:cs typeface="Times New Roman" panose="02020603050405020304" pitchFamily="18" charset="0"/>
            </a:endParaRPr>
          </a:p>
          <a:p>
            <a:endParaRPr lang="en-CA" sz="1800">
              <a:effectLst/>
              <a:latin typeface="Tw Cen MT" panose="020B0602020104020603" pitchFamily="34" charset="77"/>
              <a:ea typeface="Calibri" panose="020F0502020204030204" pitchFamily="34" charset="0"/>
              <a:cs typeface="Times New Roman" panose="02020603050405020304" pitchFamily="18" charset="0"/>
            </a:endParaRPr>
          </a:p>
          <a:p>
            <a:endParaRPr lang="en-CA" sz="1800">
              <a:effectLst/>
              <a:latin typeface="Tw Cen MT" panose="020B0602020104020603" pitchFamily="34" charset="77"/>
              <a:ea typeface="Calibri" panose="020F0502020204030204" pitchFamily="34" charset="0"/>
              <a:cs typeface="Times New Roman" panose="02020603050405020304" pitchFamily="18" charset="0"/>
            </a:endParaRPr>
          </a:p>
          <a:p>
            <a:br>
              <a:rPr lang="en-CA" sz="1200">
                <a:effectLst/>
                <a:latin typeface="Tw Cen MT" panose="020B0602020104020603" pitchFamily="34" charset="77"/>
                <a:ea typeface="Calibri" panose="020F0502020204030204" pitchFamily="34" charset="0"/>
                <a:cs typeface="Times New Roman" panose="02020603050405020304" pitchFamily="18" charset="0"/>
              </a:rPr>
            </a:br>
            <a:endParaRPr lang="en-CA" sz="1200">
              <a:effectLst/>
              <a:latin typeface="Tw Cen MT" panose="020B0602020104020603" pitchFamily="34" charset="77"/>
              <a:ea typeface="Calibri" panose="020F0502020204030204" pitchFamily="34" charset="0"/>
              <a:cs typeface="Times New Roman" panose="02020603050405020304" pitchFamily="18" charset="0"/>
            </a:endParaRPr>
          </a:p>
          <a:p>
            <a:endParaRPr lang="en-CA" sz="1200">
              <a:solidFill>
                <a:srgbClr val="000000"/>
              </a:solidFill>
              <a:latin typeface="Tw Cen MT" panose="020B0602020104020603" pitchFamily="34" charset="77"/>
              <a:cs typeface="Times New Roman" panose="02020603050405020304" pitchFamily="18" charset="0"/>
            </a:endParaRPr>
          </a:p>
          <a:p>
            <a:endParaRPr lang="en-CA" sz="1200">
              <a:solidFill>
                <a:srgbClr val="000000"/>
              </a:solidFill>
              <a:effectLst/>
              <a:latin typeface="Tw Cen MT" panose="020B0602020104020603" pitchFamily="34" charset="77"/>
              <a:cs typeface="Times New Roman" panose="02020603050405020304" pitchFamily="18" charset="0"/>
            </a:endParaRPr>
          </a:p>
          <a:p>
            <a:endParaRPr lang="en-CA" sz="1200">
              <a:solidFill>
                <a:srgbClr val="000000"/>
              </a:solidFill>
              <a:latin typeface="Tw Cen MT" panose="020B0602020104020603" pitchFamily="34" charset="77"/>
              <a:cs typeface="Times New Roman" panose="02020603050405020304" pitchFamily="18" charset="0"/>
            </a:endParaRPr>
          </a:p>
          <a:p>
            <a:endParaRPr lang="en-CA" sz="1200">
              <a:solidFill>
                <a:srgbClr val="000000"/>
              </a:solidFill>
              <a:effectLst/>
              <a:latin typeface="Tw Cen MT" panose="020B0602020104020603" pitchFamily="34" charset="77"/>
              <a:cs typeface="Times New Roman" panose="02020603050405020304" pitchFamily="18" charset="0"/>
            </a:endParaRPr>
          </a:p>
          <a:p>
            <a:endParaRPr lang="en-CA" sz="1200">
              <a:solidFill>
                <a:srgbClr val="000000"/>
              </a:solidFill>
              <a:effectLst/>
              <a:latin typeface="Tw Cen MT" panose="020B0602020104020603" pitchFamily="34" charset="77"/>
              <a:cs typeface="Times New Roman" panose="02020603050405020304" pitchFamily="18" charset="0"/>
            </a:endParaRPr>
          </a:p>
          <a:p>
            <a:endParaRPr lang="en-CA" sz="1200">
              <a:solidFill>
                <a:srgbClr val="000000"/>
              </a:solidFill>
              <a:latin typeface="Tw Cen MT" panose="020B0602020104020603" pitchFamily="34" charset="77"/>
              <a:cs typeface="Times New Roman" panose="02020603050405020304" pitchFamily="18" charset="0"/>
            </a:endParaRPr>
          </a:p>
          <a:p>
            <a:r>
              <a:rPr lang="en-CA" sz="1500">
                <a:solidFill>
                  <a:srgbClr val="000000"/>
                </a:solidFill>
                <a:effectLst/>
                <a:latin typeface="Tw Cen MT" panose="020B0602020104020603" pitchFamily="34" charset="77"/>
              </a:rPr>
              <a:t>Credit</a:t>
            </a:r>
            <a:r>
              <a:rPr lang="en-CA" sz="1500">
                <a:solidFill>
                  <a:srgbClr val="000000"/>
                </a:solidFill>
                <a:effectLst/>
              </a:rPr>
              <a:t>: </a:t>
            </a:r>
            <a:r>
              <a:rPr lang="en-CA" sz="1500"/>
              <a:t>Wikimedia/Xicotencatl</a:t>
            </a:r>
          </a:p>
          <a:p>
            <a:endParaRPr lang="en-US" sz="1200">
              <a:effectLst/>
              <a:latin typeface="Tw Cen MT" panose="020B06020201040206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804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E951-C981-AB36-3D2C-AB2E2D0CB5B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D2FDFD-0E28-5C09-2372-EC22AD7E40FF}"/>
              </a:ext>
            </a:extLst>
          </p:cNvPr>
          <p:cNvSpPr>
            <a:spLocks noGrp="1"/>
          </p:cNvSpPr>
          <p:nvPr>
            <p:ph type="ctrTitle"/>
          </p:nvPr>
        </p:nvSpPr>
        <p:spPr/>
        <p:txBody>
          <a:bodyPr>
            <a:noAutofit/>
          </a:bodyPr>
          <a:lstStyle/>
          <a:p>
            <a:pPr algn="l"/>
            <a:r>
              <a:rPr lang="en-CA" b="1">
                <a:effectLst/>
                <a:latin typeface="+mj-lt"/>
                <a:ea typeface="Calibri" panose="020F0502020204030204" pitchFamily="34" charset="0"/>
                <a:cs typeface="Times New Roman" panose="02020603050405020304" pitchFamily="18" charset="0"/>
              </a:rPr>
              <a:t>Strengthen Invitation (Growth)</a:t>
            </a:r>
            <a:br>
              <a:rPr lang="en-CA" b="1">
                <a:effectLst/>
                <a:latin typeface="+mj-lt"/>
                <a:ea typeface="Calibri" panose="020F0502020204030204" pitchFamily="34" charset="0"/>
                <a:cs typeface="Times New Roman" panose="02020603050405020304" pitchFamily="18" charset="0"/>
              </a:rPr>
            </a:br>
            <a:r>
              <a:rPr lang="en-CA" sz="2800">
                <a:solidFill>
                  <a:srgbClr val="002B55"/>
                </a:solidFill>
                <a:effectLst/>
                <a:latin typeface="+mj-lt"/>
                <a:ea typeface="Calibri" panose="020F0502020204030204" pitchFamily="34" charset="0"/>
                <a:cs typeface="Times New Roman" panose="02020603050405020304" pitchFamily="18" charset="0"/>
              </a:rPr>
              <a:t>Humility and Confidence in Sharing Faith</a:t>
            </a:r>
            <a:r>
              <a:rPr lang="en-CA" sz="2800">
                <a:solidFill>
                  <a:srgbClr val="002B55"/>
                </a:solidFill>
                <a:effectLst/>
                <a:latin typeface="+mj-lt"/>
              </a:rPr>
              <a:t> </a:t>
            </a:r>
            <a:endParaRPr lang="en-US" sz="2800">
              <a:solidFill>
                <a:srgbClr val="002B55"/>
              </a:solidFill>
              <a:latin typeface="+mj-lt"/>
            </a:endParaRPr>
          </a:p>
        </p:txBody>
      </p:sp>
      <p:pic>
        <p:nvPicPr>
          <p:cNvPr id="11" name="Content Placeholder 10">
            <a:extLst>
              <a:ext uri="{FF2B5EF4-FFF2-40B4-BE49-F238E27FC236}">
                <a16:creationId xmlns:a16="http://schemas.microsoft.com/office/drawing/2014/main" id="{CBE299E2-03D2-877B-B81A-13C96EF79CE1}"/>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t="3358" b="3358"/>
          <a:stretch/>
        </p:blipFill>
        <p:spPr>
          <a:xfrm>
            <a:off x="785318" y="1797047"/>
            <a:ext cx="5145583" cy="3600000"/>
          </a:xfrm>
        </p:spPr>
      </p:pic>
      <p:pic>
        <p:nvPicPr>
          <p:cNvPr id="9" name="Picture 8">
            <a:extLst>
              <a:ext uri="{FF2B5EF4-FFF2-40B4-BE49-F238E27FC236}">
                <a16:creationId xmlns:a16="http://schemas.microsoft.com/office/drawing/2014/main" id="{EF28ED96-CD86-5FCB-F393-CECC6B8D82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658" y="314753"/>
            <a:ext cx="769466" cy="1194935"/>
          </a:xfrm>
          <a:prstGeom prst="rect">
            <a:avLst/>
          </a:prstGeom>
        </p:spPr>
      </p:pic>
      <p:sp>
        <p:nvSpPr>
          <p:cNvPr id="13" name="TextBox 12">
            <a:extLst>
              <a:ext uri="{FF2B5EF4-FFF2-40B4-BE49-F238E27FC236}">
                <a16:creationId xmlns:a16="http://schemas.microsoft.com/office/drawing/2014/main" id="{992C6DF4-B3F0-5A1E-4728-9DF7ED9AECFF}"/>
              </a:ext>
            </a:extLst>
          </p:cNvPr>
          <p:cNvSpPr txBox="1"/>
          <p:nvPr/>
        </p:nvSpPr>
        <p:spPr>
          <a:xfrm>
            <a:off x="6054902" y="2042775"/>
            <a:ext cx="5351780" cy="3108543"/>
          </a:xfrm>
          <a:prstGeom prst="rect">
            <a:avLst/>
          </a:prstGeom>
          <a:noFill/>
        </p:spPr>
        <p:txBody>
          <a:bodyPr wrap="square" rtlCol="0">
            <a:spAutoFit/>
          </a:bodyPr>
          <a:lstStyle/>
          <a:p>
            <a:r>
              <a:rPr lang="en-CA" sz="2200"/>
              <a:t>100 Tables at Summit View United Church (formerly St. David’s and Northminster), </a:t>
            </a:r>
            <a:br>
              <a:rPr lang="en-CA" sz="2200"/>
            </a:br>
            <a:r>
              <a:rPr lang="en-CA" sz="2200"/>
              <a:t>Calgary, Alberta</a:t>
            </a:r>
          </a:p>
          <a:p>
            <a:endParaRPr lang="en-CA" sz="2000">
              <a:effectLst/>
              <a:ea typeface="Calibri" panose="020F0502020204030204" pitchFamily="34" charset="0"/>
              <a:cs typeface="Times New Roman" panose="02020603050405020304" pitchFamily="18" charset="0"/>
            </a:endParaRPr>
          </a:p>
          <a:p>
            <a:endParaRPr lang="en-CA" sz="2000">
              <a:ea typeface="Calibri" panose="020F0502020204030204" pitchFamily="34" charset="0"/>
              <a:cs typeface="Times New Roman" panose="02020603050405020304" pitchFamily="18" charset="0"/>
            </a:endParaRPr>
          </a:p>
          <a:p>
            <a:endParaRPr lang="en-CA" sz="2000">
              <a:effectLst/>
              <a:ea typeface="Calibri" panose="020F0502020204030204" pitchFamily="34" charset="0"/>
              <a:cs typeface="Times New Roman" panose="02020603050405020304" pitchFamily="18" charset="0"/>
            </a:endParaRPr>
          </a:p>
          <a:p>
            <a:endParaRPr lang="en-CA" sz="2000">
              <a:effectLst/>
              <a:ea typeface="Calibri" panose="020F0502020204030204" pitchFamily="34" charset="0"/>
              <a:cs typeface="Times New Roman" panose="02020603050405020304" pitchFamily="18" charset="0"/>
            </a:endParaRPr>
          </a:p>
          <a:p>
            <a:endParaRPr lang="en-CA" sz="2000">
              <a:effectLst/>
              <a:ea typeface="Calibri" panose="020F0502020204030204" pitchFamily="34" charset="0"/>
              <a:cs typeface="Times New Roman" panose="02020603050405020304" pitchFamily="18" charset="0"/>
            </a:endParaRPr>
          </a:p>
          <a:p>
            <a:br>
              <a:rPr lang="en-CA" sz="1500">
                <a:effectLst/>
                <a:ea typeface="Calibri" panose="020F0502020204030204" pitchFamily="34" charset="0"/>
                <a:cs typeface="Times New Roman" panose="02020603050405020304" pitchFamily="18" charset="0"/>
              </a:rPr>
            </a:br>
            <a:r>
              <a:rPr lang="en-CA" sz="1500">
                <a:effectLst/>
                <a:ea typeface="Calibri" panose="020F0502020204030204" pitchFamily="34" charset="0"/>
                <a:cs typeface="Times New Roman" panose="02020603050405020304" pitchFamily="18" charset="0"/>
              </a:rPr>
              <a:t>Credit: </a:t>
            </a:r>
            <a:r>
              <a:rPr lang="en-CA" sz="1500"/>
              <a:t>Summit View United Church</a:t>
            </a:r>
          </a:p>
        </p:txBody>
      </p:sp>
    </p:spTree>
    <p:extLst>
      <p:ext uri="{BB962C8B-B14F-4D97-AF65-F5344CB8AC3E}">
        <p14:creationId xmlns:p14="http://schemas.microsoft.com/office/powerpoint/2010/main" val="97166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01DE-B3B0-A7BC-987D-811FBB279D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FF3EF2-D696-BC03-2FA6-3162F11491C8}"/>
              </a:ext>
            </a:extLst>
          </p:cNvPr>
          <p:cNvSpPr>
            <a:spLocks noGrp="1"/>
          </p:cNvSpPr>
          <p:nvPr>
            <p:ph type="ctrTitle"/>
          </p:nvPr>
        </p:nvSpPr>
        <p:spPr/>
        <p:txBody>
          <a:bodyPr>
            <a:noAutofit/>
          </a:bodyPr>
          <a:lstStyle/>
          <a:p>
            <a:pPr algn="l"/>
            <a:r>
              <a:rPr lang="en-CA" b="1">
                <a:effectLst/>
                <a:latin typeface="+mj-lt"/>
                <a:ea typeface="Calibri" panose="020F0502020204030204" pitchFamily="34" charset="0"/>
                <a:cs typeface="Times New Roman" panose="02020603050405020304" pitchFamily="18" charset="0"/>
              </a:rPr>
              <a:t>Journeying Indigenous Pathways</a:t>
            </a:r>
            <a:br>
              <a:rPr lang="en-CA" sz="1800">
                <a:effectLst/>
                <a:latin typeface="+mj-lt"/>
                <a:ea typeface="Calibri" panose="020F0502020204030204" pitchFamily="34" charset="0"/>
                <a:cs typeface="Times New Roman" panose="02020603050405020304" pitchFamily="18" charset="0"/>
              </a:rPr>
            </a:br>
            <a:r>
              <a:rPr lang="en-CA" sz="2800">
                <a:solidFill>
                  <a:srgbClr val="002B55"/>
                </a:solidFill>
                <a:effectLst/>
                <a:latin typeface="+mj-lt"/>
                <a:ea typeface="Calibri" panose="020F0502020204030204" pitchFamily="34" charset="0"/>
                <a:cs typeface="Times New Roman" panose="02020603050405020304" pitchFamily="18" charset="0"/>
              </a:rPr>
              <a:t>Forging Right Relations</a:t>
            </a:r>
            <a:r>
              <a:rPr lang="en-CA" sz="2800">
                <a:solidFill>
                  <a:srgbClr val="002B55"/>
                </a:solidFill>
                <a:effectLst/>
                <a:latin typeface="+mj-lt"/>
              </a:rPr>
              <a:t> </a:t>
            </a:r>
            <a:endParaRPr lang="en-US" sz="2800">
              <a:solidFill>
                <a:srgbClr val="002B55"/>
              </a:solidFill>
              <a:latin typeface="+mj-lt"/>
            </a:endParaRPr>
          </a:p>
        </p:txBody>
      </p:sp>
      <p:pic>
        <p:nvPicPr>
          <p:cNvPr id="9" name="Picture 8">
            <a:extLst>
              <a:ext uri="{FF2B5EF4-FFF2-40B4-BE49-F238E27FC236}">
                <a16:creationId xmlns:a16="http://schemas.microsoft.com/office/drawing/2014/main" id="{49BE8629-6D57-067F-19ED-19B7ED4526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2658" y="314753"/>
            <a:ext cx="769465" cy="1194935"/>
          </a:xfrm>
          <a:prstGeom prst="rect">
            <a:avLst/>
          </a:prstGeom>
        </p:spPr>
      </p:pic>
      <p:sp>
        <p:nvSpPr>
          <p:cNvPr id="13" name="TextBox 12">
            <a:extLst>
              <a:ext uri="{FF2B5EF4-FFF2-40B4-BE49-F238E27FC236}">
                <a16:creationId xmlns:a16="http://schemas.microsoft.com/office/drawing/2014/main" id="{D9529335-713E-1191-DADD-F17CB1873F24}"/>
              </a:ext>
            </a:extLst>
          </p:cNvPr>
          <p:cNvSpPr txBox="1"/>
          <p:nvPr/>
        </p:nvSpPr>
        <p:spPr>
          <a:xfrm>
            <a:off x="6325414" y="1982450"/>
            <a:ext cx="4693106" cy="3216265"/>
          </a:xfrm>
          <a:prstGeom prst="rect">
            <a:avLst/>
          </a:prstGeom>
          <a:noFill/>
        </p:spPr>
        <p:txBody>
          <a:bodyPr wrap="square" rtlCol="0">
            <a:spAutoFit/>
          </a:bodyPr>
          <a:lstStyle/>
          <a:p>
            <a:r>
              <a:rPr lang="en-CA" sz="2200"/>
              <a:t>Samantha Miller at a demonstration </a:t>
            </a:r>
            <a:br>
              <a:rPr lang="en-CA" sz="2200"/>
            </a:br>
            <a:r>
              <a:rPr lang="en-CA" sz="2200"/>
              <a:t>at COP30 in </a:t>
            </a:r>
            <a:r>
              <a:rPr lang="en-US" sz="2200"/>
              <a:t>Belém, Brazil</a:t>
            </a:r>
            <a:r>
              <a:rPr lang="en-CA" sz="2200"/>
              <a:t> </a:t>
            </a:r>
            <a:br>
              <a:rPr lang="en-CA" sz="2000">
                <a:effectLst/>
                <a:ea typeface="Calibri" panose="020F0502020204030204" pitchFamily="34" charset="0"/>
                <a:cs typeface="Times New Roman" panose="02020603050405020304" pitchFamily="18" charset="0"/>
              </a:rPr>
            </a:br>
            <a:endParaRPr lang="en-CA" sz="2000">
              <a:effectLst/>
              <a:ea typeface="Calibri" panose="020F0502020204030204" pitchFamily="34" charset="0"/>
              <a:cs typeface="Times New Roman" panose="02020603050405020304" pitchFamily="18" charset="0"/>
            </a:endParaRPr>
          </a:p>
          <a:p>
            <a:endParaRPr lang="en-CA" sz="2000">
              <a:ea typeface="Calibri" panose="020F0502020204030204" pitchFamily="34" charset="0"/>
              <a:cs typeface="Times New Roman" panose="02020603050405020304" pitchFamily="18" charset="0"/>
            </a:endParaRPr>
          </a:p>
          <a:p>
            <a:endParaRPr lang="en-CA" sz="2000">
              <a:effectLst/>
              <a:ea typeface="Calibri" panose="020F0502020204030204" pitchFamily="34" charset="0"/>
              <a:cs typeface="Times New Roman" panose="02020603050405020304" pitchFamily="18" charset="0"/>
            </a:endParaRPr>
          </a:p>
          <a:p>
            <a:endParaRPr lang="en-CA" sz="1200">
              <a:effectLst/>
              <a:ea typeface="Calibri" panose="020F0502020204030204" pitchFamily="34" charset="0"/>
              <a:cs typeface="Times New Roman" panose="02020603050405020304" pitchFamily="18" charset="0"/>
            </a:endParaRPr>
          </a:p>
          <a:p>
            <a:endParaRPr lang="en-CA" sz="1200">
              <a:ea typeface="Calibri" panose="020F0502020204030204" pitchFamily="34" charset="0"/>
              <a:cs typeface="Times New Roman" panose="02020603050405020304" pitchFamily="18" charset="0"/>
            </a:endParaRPr>
          </a:p>
          <a:p>
            <a:endParaRPr lang="en-CA" sz="1200">
              <a:effectLst/>
              <a:ea typeface="Calibri" panose="020F0502020204030204" pitchFamily="34" charset="0"/>
              <a:cs typeface="Times New Roman" panose="02020603050405020304" pitchFamily="18" charset="0"/>
            </a:endParaRPr>
          </a:p>
          <a:p>
            <a:endParaRPr lang="en-CA" sz="1200">
              <a:ea typeface="Calibri" panose="020F0502020204030204" pitchFamily="34" charset="0"/>
              <a:cs typeface="Times New Roman" panose="02020603050405020304" pitchFamily="18" charset="0"/>
            </a:endParaRPr>
          </a:p>
          <a:p>
            <a:endParaRPr lang="en-CA" sz="1200">
              <a:effectLst/>
              <a:ea typeface="Calibri" panose="020F0502020204030204" pitchFamily="34" charset="0"/>
              <a:cs typeface="Times New Roman" panose="02020603050405020304" pitchFamily="18" charset="0"/>
            </a:endParaRPr>
          </a:p>
          <a:p>
            <a:endParaRPr lang="en-CA" sz="1200">
              <a:ea typeface="Calibri" panose="020F0502020204030204" pitchFamily="34" charset="0"/>
              <a:cs typeface="Times New Roman" panose="02020603050405020304" pitchFamily="18" charset="0"/>
            </a:endParaRPr>
          </a:p>
          <a:p>
            <a:endParaRPr lang="en-CA" sz="1200">
              <a:ea typeface="Calibri" panose="020F0502020204030204" pitchFamily="34" charset="0"/>
              <a:cs typeface="Times New Roman" panose="02020603050405020304" pitchFamily="18" charset="0"/>
            </a:endParaRPr>
          </a:p>
          <a:p>
            <a:r>
              <a:rPr lang="en-CA" sz="1500">
                <a:effectLst/>
                <a:latin typeface="Tw Cen MT" panose="020B0602020104020603" pitchFamily="34" charset="77"/>
                <a:ea typeface="Calibri" panose="020F0502020204030204" pitchFamily="34" charset="0"/>
                <a:cs typeface="Times New Roman" panose="02020603050405020304" pitchFamily="18" charset="0"/>
              </a:rPr>
              <a:t>Credit: </a:t>
            </a:r>
            <a:r>
              <a:rPr lang="en-CA" sz="1500"/>
              <a:t>Samantha Miller</a:t>
            </a:r>
          </a:p>
        </p:txBody>
      </p:sp>
      <p:pic>
        <p:nvPicPr>
          <p:cNvPr id="3" name="Picture 2">
            <a:extLst>
              <a:ext uri="{FF2B5EF4-FFF2-40B4-BE49-F238E27FC236}">
                <a16:creationId xmlns:a16="http://schemas.microsoft.com/office/drawing/2014/main" id="{385A9E10-542B-6D87-D448-C71E5F675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16" y="1679450"/>
            <a:ext cx="2827834" cy="3757919"/>
          </a:xfrm>
          <a:prstGeom prst="rect">
            <a:avLst/>
          </a:prstGeom>
        </p:spPr>
      </p:pic>
      <p:pic>
        <p:nvPicPr>
          <p:cNvPr id="8" name="Picture 7">
            <a:extLst>
              <a:ext uri="{FF2B5EF4-FFF2-40B4-BE49-F238E27FC236}">
                <a16:creationId xmlns:a16="http://schemas.microsoft.com/office/drawing/2014/main" id="{218EA240-592D-8676-FD50-CB77561EAE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40430" y="1679449"/>
            <a:ext cx="2827834" cy="3757918"/>
          </a:xfrm>
          <a:prstGeom prst="rect">
            <a:avLst/>
          </a:prstGeom>
        </p:spPr>
      </p:pic>
    </p:spTree>
    <p:extLst>
      <p:ext uri="{BB962C8B-B14F-4D97-AF65-F5344CB8AC3E}">
        <p14:creationId xmlns:p14="http://schemas.microsoft.com/office/powerpoint/2010/main" val="38331247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0D04E1B-0DDA-7443-899E-DC67DEEE4B80}" vid="{7133560B-1A46-D44C-B00B-6624891343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gion xmlns="eb6d8c5d-5b31-4807-8756-a31b61bec20d" xsi:nil="true"/>
    <TaxCatchAll xmlns="eb6d8c5d-5b31-4807-8756-a31b61bec20d" xsi:nil="true"/>
    <lcf76f155ced4ddcb4097134ff3c332f xmlns="0f5afe44-bc59-430f-84b4-3d8d9f3aba76">
      <Terms xmlns="http://schemas.microsoft.com/office/infopath/2007/PartnerControls"/>
    </lcf76f155ced4ddcb4097134ff3c332f>
    <Image xmlns="0f5afe44-bc59-430f-84b4-3d8d9f3aba76" xsi:nil="true"/>
    <ReviewStatus xmlns="0f5afe44-bc59-430f-84b4-3d8d9f3aba76">Awaiting First Approval</ReviewStatus>
    <Month xmlns="0f5afe44-bc59-430f-84b4-3d8d9f3aba76" xsi:nil="true"/>
    <Language xmlns="0f5afe44-bc59-430f-84b4-3d8d9f3aba76" xsi:nil="true"/>
    <Description0 xmlns="0f5afe44-bc59-430f-84b4-3d8d9f3aba76">Draft</Description0>
    <Program xmlns="0f5afe44-bc59-430f-84b4-3d8d9f3aba76" xsi:nil="true"/>
    <AuthorName xmlns="0f5afe44-bc59-430f-84b4-3d8d9f3aba76" xsi:nil="true"/>
    <Thumbnail xmlns="0f5afe44-bc59-430f-84b4-3d8d9f3aba76" xsi:nil="true"/>
    <Author_x0020_E_x002d_mail xmlns="0f5afe44-bc59-430f-84b4-3d8d9f3aba76" xsi:nil="true"/>
    <Year xmlns="0f5afe44-bc59-430f-84b4-3d8d9f3aba76" xsi:nil="true"/>
    <Month0 xmlns="0f5afe44-bc59-430f-84b4-3d8d9f3aba7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FE5E90AE546242A341D6532B126A0D" ma:contentTypeVersion="35" ma:contentTypeDescription="Create a new document." ma:contentTypeScope="" ma:versionID="a27b688860ebf02473d2e4b8db649926">
  <xsd:schema xmlns:xsd="http://www.w3.org/2001/XMLSchema" xmlns:xs="http://www.w3.org/2001/XMLSchema" xmlns:p="http://schemas.microsoft.com/office/2006/metadata/properties" xmlns:ns2="eb6d8c5d-5b31-4807-8756-a31b61bec20d" xmlns:ns3="0f5afe44-bc59-430f-84b4-3d8d9f3aba76" xmlns:ns4="6599bc83-b20a-4fbd-85f2-25218f81fa23" targetNamespace="http://schemas.microsoft.com/office/2006/metadata/properties" ma:root="true" ma:fieldsID="4da35e0dc137be6a60e69c5e08a24846" ns2:_="" ns3:_="" ns4:_="">
    <xsd:import namespace="eb6d8c5d-5b31-4807-8756-a31b61bec20d"/>
    <xsd:import namespace="0f5afe44-bc59-430f-84b4-3d8d9f3aba76"/>
    <xsd:import namespace="6599bc83-b20a-4fbd-85f2-25218f81fa23"/>
    <xsd:element name="properties">
      <xsd:complexType>
        <xsd:sequence>
          <xsd:element name="documentManagement">
            <xsd:complexType>
              <xsd:all>
                <xsd:element ref="ns2:Regio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Description0" minOccurs="0"/>
                <xsd:element ref="ns4:SharedWithUsers" minOccurs="0"/>
                <xsd:element ref="ns4:SharedWithDetails" minOccurs="0"/>
                <xsd:element ref="ns3:ReviewStatus"/>
                <xsd:element ref="ns3:AuthorName" minOccurs="0"/>
                <xsd:element ref="ns3:Author_x0020_E_x002d_mail" minOccurs="0"/>
                <xsd:element ref="ns3:MediaLengthInSeconds" minOccurs="0"/>
                <xsd:element ref="ns3:Program" minOccurs="0"/>
                <xsd:element ref="ns3:Year" minOccurs="0"/>
                <xsd:element ref="ns3:Month0" minOccurs="0"/>
                <xsd:element ref="ns3:Language" minOccurs="0"/>
                <xsd:element ref="ns3:lcf76f155ced4ddcb4097134ff3c332f" minOccurs="0"/>
                <xsd:element ref="ns2:TaxCatchAll" minOccurs="0"/>
                <xsd:element ref="ns3:Thumbnail" minOccurs="0"/>
                <xsd:element ref="ns3:Image" minOccurs="0"/>
                <xsd:element ref="ns3:MediaServiceObjectDetectorVersions" minOccurs="0"/>
                <xsd:element ref="ns3:MediaServiceSearchProperties" minOccurs="0"/>
                <xsd:element ref="ns3:MediaServiceMetadata" minOccurs="0"/>
                <xsd:element ref="ns3:MediaServiceFastMetadata" minOccurs="0"/>
                <xsd:element ref="ns3:Month" minOccurs="0"/>
                <xsd:element ref="ns3:MediaServiceDateTake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9" nillable="true" ma:displayName="Taxonomy Catch All Column" ma:hidden="true" ma:list="{d0590a80-c9cb-44a2-8173-dc50a122f245}" ma:internalName="TaxCatchAll" ma:showField="CatchAllData" ma:web="6599bc83-b20a-4fbd-85f2-25218f81fa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5afe44-bc59-430f-84b4-3d8d9f3aba76" elementFormDefault="qualified">
    <xsd:import namespace="http://schemas.microsoft.com/office/2006/documentManagement/types"/>
    <xsd:import namespace="http://schemas.microsoft.com/office/infopath/2007/PartnerControls"/>
    <xsd:element name="MediaServiceAutoTags" ma:index="9" nillable="true" ma:displayName="Tags" ma:internalName="MediaServiceAutoTags"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Description0" ma:index="16" nillable="true" ma:displayName="Document status" ma:default="Draft" ma:description="What state is the information in, draft ( under review) or final. Ready to be shared/used" ma:format="Dropdown" ma:internalName="Description0">
      <xsd:simpleType>
        <xsd:restriction base="dms:Choice">
          <xsd:enumeration value="Draft"/>
          <xsd:enumeration value="Final"/>
          <xsd:enumeration value="Choice 3"/>
        </xsd:restriction>
      </xsd:simpleType>
    </xsd:element>
    <xsd:element name="ReviewStatus" ma:index="19" ma:displayName="Review Status" ma:default="Awaiting First Approval" ma:format="Dropdown" ma:internalName="ReviewStatus">
      <xsd:simpleType>
        <xsd:restriction base="dms:Choice">
          <xsd:enumeration value="Awaiting First Approval"/>
          <xsd:enumeration value="Awaiting Second Approval"/>
          <xsd:enumeration value="Awaiting Expert Review"/>
          <xsd:enumeration value="Expert Reviewed"/>
          <xsd:enumeration value="UCRD Reviewed"/>
          <xsd:enumeration value="Ready for Consultation"/>
          <xsd:enumeration value="In Contract Negotiations"/>
          <xsd:enumeration value="In Production"/>
          <xsd:enumeration value="Rejected"/>
        </xsd:restriction>
      </xsd:simpleType>
    </xsd:element>
    <xsd:element name="AuthorName" ma:index="20" nillable="true" ma:displayName="Author Name" ma:format="Dropdown" ma:internalName="AuthorName">
      <xsd:simpleType>
        <xsd:restriction base="dms:Text">
          <xsd:maxLength value="255"/>
        </xsd:restriction>
      </xsd:simpleType>
    </xsd:element>
    <xsd:element name="Author_x0020_E_x002d_mail" ma:index="21" nillable="true" ma:displayName="Author E-mail" ma:internalName="Author_x0020_E_x002d_mail">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Program" ma:index="23" nillable="true" ma:displayName="Program" ma:format="Dropdown" ma:internalName="Program">
      <xsd:simpleType>
        <xsd:restriction base="dms:Note">
          <xsd:maxLength value="255"/>
        </xsd:restriction>
      </xsd:simpleType>
    </xsd:element>
    <xsd:element name="Year" ma:index="24" nillable="true" ma:displayName="Year" ma:format="Dropdown" ma:internalName="Year">
      <xsd:simpleType>
        <xsd:restriction base="dms:Text">
          <xsd:maxLength value="255"/>
        </xsd:restriction>
      </xsd:simpleType>
    </xsd:element>
    <xsd:element name="Month0" ma:index="25" nillable="true" ma:displayName="Month" ma:format="Dropdown" ma:internalName="Month0">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Language" ma:index="26" nillable="true" ma:displayName="Language" ma:format="Dropdown" ma:internalName="Language">
      <xsd:simpleType>
        <xsd:restriction base="dms:Choice">
          <xsd:enumeration value="English"/>
          <xsd:enumeration value="French"/>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Thumbnail" ma:index="30" nillable="true" ma:displayName="Thumbnail" ma:format="Thumbnail" ma:internalName="Thumbnail">
      <xsd:simpleType>
        <xsd:restriction base="dms:Unknown"/>
      </xsd:simpleType>
    </xsd:element>
    <xsd:element name="Image" ma:index="31" nillable="true" ma:displayName="Image" ma:format="Thumbnail" ma:internalName="Image">
      <xsd:simpleType>
        <xsd:restriction base="dms:Unknow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Metadata" ma:index="34" nillable="true" ma:displayName="MediaServiceMetadata" ma:hidden="true" ma:internalName="MediaServiceMetadata" ma:readOnly="true">
      <xsd:simpleType>
        <xsd:restriction base="dms:Note"/>
      </xsd:simpleType>
    </xsd:element>
    <xsd:element name="MediaServiceFastMetadata" ma:index="35" nillable="true" ma:displayName="MediaServiceFastMetadata" ma:hidden="true" ma:internalName="MediaServiceFastMetadata" ma:readOnly="true">
      <xsd:simpleType>
        <xsd:restriction base="dms:Note"/>
      </xsd:simpleType>
    </xsd:element>
    <xsd:element name="Month" ma:index="36" nillable="true" ma:displayName="Issue" ma:format="Dropdown" ma:internalName="Month">
      <xsd:simpleType>
        <xsd:restriction base="dms:Choice">
          <xsd:enumeration value="May 2020"/>
          <xsd:enumeration value="October 2020"/>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99bc83-b20a-4fbd-85f2-25218f81fa2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3c940ca1-5ff5-4c12-9ecd-e33ede4a829f"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C4209-3033-4FA1-8469-2D5A6FE7566D}">
  <ds:schemaRefs>
    <ds:schemaRef ds:uri="0f5afe44-bc59-430f-84b4-3d8d9f3aba76"/>
    <ds:schemaRef ds:uri="6599bc83-b20a-4fbd-85f2-25218f81fa23"/>
    <ds:schemaRef ds:uri="eb6d8c5d-5b31-4807-8756-a31b61bec2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4E14C73-C3AA-4843-B24C-00839C825656}">
  <ds:schemaRefs>
    <ds:schemaRef ds:uri="0f5afe44-bc59-430f-84b4-3d8d9f3aba76"/>
    <ds:schemaRef ds:uri="6599bc83-b20a-4fbd-85f2-25218f81fa23"/>
    <ds:schemaRef ds:uri="eb6d8c5d-5b31-4807-8756-a31b61bec2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71A47E-BE71-49E8-AEC3-EF73DBD12638}">
  <ds:schemaRefs>
    <ds:schemaRef ds:uri="Microsoft.SharePoint.Taxonomy.ContentTypeSync"/>
  </ds:schemaRefs>
</ds:datastoreItem>
</file>

<file path=customXml/itemProps4.xml><?xml version="1.0" encoding="utf-8"?>
<ds:datastoreItem xmlns:ds="http://schemas.openxmlformats.org/officeDocument/2006/customXml" ds:itemID="{F178E0EB-8407-425F-9978-B4F28DD14B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Powerpoint English Strat Plan</Template>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2025 Strategic Plan Report</vt:lpstr>
      <vt:lpstr>The General Council Office’s Strategic Plan is helping the church realize our Vision,  working closely with regional councils across the country.  This is the third and final year for our annual Strategic Plan Report, which aligns with  the budget. We are continuously refining our efforts to meet our strategic objectives.</vt:lpstr>
      <vt:lpstr>Financials Operating Budget PLUS Fund Centre Activities</vt:lpstr>
      <vt:lpstr>Financials Operating Budget only</vt:lpstr>
      <vt:lpstr>By the Numbers in 2025</vt:lpstr>
      <vt:lpstr>Embolden Justice  Collaborating to Mend Church and World </vt:lpstr>
      <vt:lpstr>Invigorate Leadership Adapting and Innovating for Bold Discipleship </vt:lpstr>
      <vt:lpstr>Strengthen Invitation (Growth) Humility and Confidence in Sharing Faith </vt:lpstr>
      <vt:lpstr>Journeying Indigenous Pathways Forging Right Relations </vt:lpstr>
      <vt:lpstr>Youth Action Across the Strategic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 and Vision</dc:title>
  <dc:creator>Ronda  Parkes</dc:creator>
  <cp:keywords>dbd</cp:keywords>
  <cp:revision>1</cp:revision>
  <dcterms:created xsi:type="dcterms:W3CDTF">2023-02-22T18:26:58Z</dcterms:created>
  <dcterms:modified xsi:type="dcterms:W3CDTF">2026-04-29T19:46:46Z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0x01010039FE5E90AE546242A341D6532B126A0D</vt:lpwstr>
  </property>
  <property fmtid="{D5CDD505-2E9C-101B-9397-08002B2CF9AE}" pid="3" name="MediaServiceImageTags">
    <vt:lpwstr/>
  </property>
</Properties>
</file>