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6F766E-22CC-177A-F92B-D2831D1271AA}" v="40" dt="2026-02-23T14:08:13.0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B46F766E-22CC-177A-F92B-D2831D1271AA}"/>
    <pc:docChg chg="modSld">
      <pc:chgData name="Lindsay Glennie" userId="S::lglennie@united-church.ca::e85a353d-2799-4edf-884d-40213d31629a" providerId="AD" clId="Web-{B46F766E-22CC-177A-F92B-D2831D1271AA}" dt="2026-02-23T14:08:13.057" v="41" actId="14100"/>
      <pc:docMkLst>
        <pc:docMk/>
      </pc:docMkLst>
      <pc:sldChg chg="addSp delSp modSp">
        <pc:chgData name="Lindsay Glennie" userId="S::lglennie@united-church.ca::e85a353d-2799-4edf-884d-40213d31629a" providerId="AD" clId="Web-{B46F766E-22CC-177A-F92B-D2831D1271AA}" dt="2026-02-23T14:05:07.552" v="24" actId="1076"/>
        <pc:sldMkLst>
          <pc:docMk/>
          <pc:sldMk cId="109857222" sldId="256"/>
        </pc:sldMkLst>
        <pc:spChg chg="mod">
          <ac:chgData name="Lindsay Glennie" userId="S::lglennie@united-church.ca::e85a353d-2799-4edf-884d-40213d31629a" providerId="AD" clId="Web-{B46F766E-22CC-177A-F92B-D2831D1271AA}" dt="2026-02-23T14:05:01.927" v="23" actId="1076"/>
          <ac:spMkLst>
            <pc:docMk/>
            <pc:sldMk cId="109857222" sldId="256"/>
            <ac:spMk id="2" creationId="{00000000-0000-0000-0000-000000000000}"/>
          </ac:spMkLst>
        </pc:spChg>
        <pc:picChg chg="add mod">
          <ac:chgData name="Lindsay Glennie" userId="S::lglennie@united-church.ca::e85a353d-2799-4edf-884d-40213d31629a" providerId="AD" clId="Web-{B46F766E-22CC-177A-F92B-D2831D1271AA}" dt="2026-02-23T14:05:07.552" v="24" actId="1076"/>
          <ac:picMkLst>
            <pc:docMk/>
            <pc:sldMk cId="109857222" sldId="256"/>
            <ac:picMk id="3" creationId="{C6AD1D57-F76C-38EE-8A2A-0736E815DAD1}"/>
          </ac:picMkLst>
        </pc:picChg>
        <pc:picChg chg="del mod">
          <ac:chgData name="Lindsay Glennie" userId="S::lglennie@united-church.ca::e85a353d-2799-4edf-884d-40213d31629a" providerId="AD" clId="Web-{B46F766E-22CC-177A-F92B-D2831D1271AA}" dt="2026-02-23T14:03:37.833" v="5"/>
          <ac:picMkLst>
            <pc:docMk/>
            <pc:sldMk cId="109857222" sldId="256"/>
            <ac:picMk id="4" creationId="{B28FFDB1-5AE8-8BF4-5FD4-251FE314237D}"/>
          </ac:picMkLst>
        </pc:picChg>
        <pc:picChg chg="del">
          <ac:chgData name="Lindsay Glennie" userId="S::lglennie@united-church.ca::e85a353d-2799-4edf-884d-40213d31629a" providerId="AD" clId="Web-{B46F766E-22CC-177A-F92B-D2831D1271AA}" dt="2026-02-23T14:04:00.614" v="9"/>
          <ac:picMkLst>
            <pc:docMk/>
            <pc:sldMk cId="109857222" sldId="256"/>
            <ac:picMk id="5" creationId="{26A0937D-90F6-A8E2-A4D6-11EFB1DAE7D9}"/>
          </ac:picMkLst>
        </pc:picChg>
        <pc:picChg chg="add mod">
          <ac:chgData name="Lindsay Glennie" userId="S::lglennie@united-church.ca::e85a353d-2799-4edf-884d-40213d31629a" providerId="AD" clId="Web-{B46F766E-22CC-177A-F92B-D2831D1271AA}" dt="2026-02-23T14:04:41.833" v="17" actId="1076"/>
          <ac:picMkLst>
            <pc:docMk/>
            <pc:sldMk cId="109857222" sldId="256"/>
            <ac:picMk id="6" creationId="{4BE7D2A9-1B4B-3451-F176-ACAA368F8669}"/>
          </ac:picMkLst>
        </pc:picChg>
      </pc:sldChg>
      <pc:sldChg chg="addSp delSp modSp modNotes">
        <pc:chgData name="Lindsay Glennie" userId="S::lglennie@united-church.ca::e85a353d-2799-4edf-884d-40213d31629a" providerId="AD" clId="Web-{B46F766E-22CC-177A-F92B-D2831D1271AA}" dt="2026-02-23T14:08:13.057" v="41" actId="14100"/>
        <pc:sldMkLst>
          <pc:docMk/>
          <pc:sldMk cId="2921813172" sldId="257"/>
        </pc:sldMkLst>
        <pc:spChg chg="mod">
          <ac:chgData name="Lindsay Glennie" userId="S::lglennie@united-church.ca::e85a353d-2799-4edf-884d-40213d31629a" providerId="AD" clId="Web-{B46F766E-22CC-177A-F92B-D2831D1271AA}" dt="2026-02-23T14:08:13.057" v="41" actId="14100"/>
          <ac:spMkLst>
            <pc:docMk/>
            <pc:sldMk cId="2921813172" sldId="257"/>
            <ac:spMk id="2" creationId="{171EFA4C-C095-FDDF-2B1F-105738079AC0}"/>
          </ac:spMkLst>
        </pc:spChg>
        <pc:picChg chg="del">
          <ac:chgData name="Lindsay Glennie" userId="S::lglennie@united-church.ca::e85a353d-2799-4edf-884d-40213d31629a" providerId="AD" clId="Web-{B46F766E-22CC-177A-F92B-D2831D1271AA}" dt="2026-02-23T14:06:22.646" v="28"/>
          <ac:picMkLst>
            <pc:docMk/>
            <pc:sldMk cId="2921813172" sldId="257"/>
            <ac:picMk id="3" creationId="{A18BD4A3-6ADD-11A4-38AD-D64D0EC55E58}"/>
          </ac:picMkLst>
        </pc:picChg>
        <pc:picChg chg="add del">
          <ac:chgData name="Lindsay Glennie" userId="S::lglennie@united-church.ca::e85a353d-2799-4edf-884d-40213d31629a" providerId="AD" clId="Web-{B46F766E-22CC-177A-F92B-D2831D1271AA}" dt="2026-02-23T14:06:41.693" v="31"/>
          <ac:picMkLst>
            <pc:docMk/>
            <pc:sldMk cId="2921813172" sldId="257"/>
            <ac:picMk id="5" creationId="{9EFB1B18-7E08-A938-8288-8997B0E4424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2/23/2026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Building on a Year of Care</a:t>
            </a:r>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ighlight>
                  <a:srgbClr val="FFFFFF"/>
                </a:highlight>
              </a:rPr>
              <a:t>In Kenya’s Rift Valley, HIV and AIDS have reshaped entire families. More than 200,000 people in the region live with HIV. Many children are being raised not by their parents, but by grandmothers.  </a:t>
            </a:r>
            <a:endParaRPr lang="en-US"/>
          </a:p>
          <a:p>
            <a:r>
              <a:rPr lang="en-US" dirty="0">
                <a:highlight>
                  <a:srgbClr val="FFFFFF"/>
                </a:highlight>
              </a:rPr>
              <a:t> </a:t>
            </a:r>
            <a:endParaRPr lang="en-US" dirty="0"/>
          </a:p>
          <a:p>
            <a:r>
              <a:rPr lang="en-US">
                <a:highlight>
                  <a:srgbClr val="FFFFFF"/>
                </a:highlight>
              </a:rPr>
              <a:t>Women in their 60s and 70s are burying their own children and then stepping forward to raise grandchildren. They cook, farm, comfort, and pray – often while facing stigma in their own communities.  </a:t>
            </a:r>
            <a:endParaRPr lang="en-US"/>
          </a:p>
          <a:p>
            <a:r>
              <a:rPr lang="en-US" dirty="0">
                <a:highlight>
                  <a:srgbClr val="FFFFFF"/>
                </a:highlight>
              </a:rPr>
              <a:t> </a:t>
            </a:r>
            <a:endParaRPr lang="en-US" dirty="0"/>
          </a:p>
          <a:p>
            <a:r>
              <a:rPr lang="en-US">
                <a:highlight>
                  <a:srgbClr val="FFFFFF"/>
                </a:highlight>
              </a:rPr>
              <a:t>In some churches, HIV has been preached as punishment. A sign of sin. That stigma isolates families who are already grieving.  </a:t>
            </a:r>
            <a:endParaRPr lang="en-US"/>
          </a:p>
          <a:p>
            <a:r>
              <a:rPr lang="en-US" dirty="0">
                <a:highlight>
                  <a:srgbClr val="FFFFFF"/>
                </a:highlight>
              </a:rPr>
              <a:t> </a:t>
            </a:r>
            <a:endParaRPr lang="en-US" dirty="0"/>
          </a:p>
          <a:p>
            <a:r>
              <a:rPr lang="en-US">
                <a:highlight>
                  <a:srgbClr val="FFFFFF"/>
                </a:highlight>
              </a:rPr>
              <a:t>Through partnership with leaders at St. Paul’s University in Limuru, Kenya, Mission and Service has helped create something simple but transformative: a space for conversation. Grandmothers and pastors gathered in the same room.  </a:t>
            </a:r>
            <a:endParaRPr lang="en-US"/>
          </a:p>
          <a:p>
            <a:r>
              <a:rPr lang="en-US" dirty="0">
                <a:highlight>
                  <a:srgbClr val="FFFFFF"/>
                </a:highlight>
              </a:rPr>
              <a:t> </a:t>
            </a:r>
            <a:endParaRPr lang="en-US" dirty="0"/>
          </a:p>
          <a:p>
            <a:r>
              <a:rPr lang="en-US">
                <a:highlight>
                  <a:srgbClr val="FFFFFF"/>
                </a:highlight>
              </a:rPr>
              <a:t>One grandmother stood and told her story. She spoke of losing both her children and described the pain of being judged while loving her children fiercely. She spoke of her grandchildren, and her unshakable belief that God’s love does not abandon anyone.  </a:t>
            </a:r>
            <a:endParaRPr lang="en-US"/>
          </a:p>
          <a:p>
            <a:r>
              <a:rPr lang="en-US" dirty="0">
                <a:highlight>
                  <a:srgbClr val="FFFFFF"/>
                </a:highlight>
              </a:rPr>
              <a:t> </a:t>
            </a:r>
            <a:endParaRPr lang="en-US" dirty="0"/>
          </a:p>
          <a:p>
            <a:r>
              <a:rPr lang="en-US">
                <a:highlight>
                  <a:srgbClr val="FFFFFF"/>
                </a:highlight>
              </a:rPr>
              <a:t>Pastors listened. They asked questions, challenged their own assumptions, and made commitments. They pledged to preach compassion, visit homes, and offer pastoral care instead of condemnation.  </a:t>
            </a:r>
            <a:endParaRPr lang="en-US"/>
          </a:p>
          <a:p>
            <a:r>
              <a:rPr lang="en-US" dirty="0">
                <a:highlight>
                  <a:srgbClr val="FFFFFF"/>
                </a:highlight>
              </a:rPr>
              <a:t> </a:t>
            </a:r>
            <a:endParaRPr lang="en-US" dirty="0"/>
          </a:p>
          <a:p>
            <a:r>
              <a:rPr lang="en-US">
                <a:highlight>
                  <a:srgbClr val="FFFFFF"/>
                </a:highlight>
              </a:rPr>
              <a:t>That is how change begins.  </a:t>
            </a:r>
            <a:endParaRPr lang="en-US"/>
          </a:p>
          <a:p>
            <a:r>
              <a:rPr lang="en-US" dirty="0">
                <a:highlight>
                  <a:srgbClr val="FFFFFF"/>
                </a:highlight>
              </a:rPr>
              <a:t> </a:t>
            </a:r>
            <a:endParaRPr lang="en-US" dirty="0"/>
          </a:p>
          <a:p>
            <a:r>
              <a:rPr lang="en-US" dirty="0">
                <a:highlight>
                  <a:srgbClr val="FFFFFF"/>
                </a:highlight>
              </a:rPr>
              <a:t>Through Mission and Service, we’re helping to create spaces like these, where learning replaces stigma, and where churches become places of healing again.  </a:t>
            </a:r>
            <a:endParaRPr lang="en-US" dirty="0"/>
          </a:p>
          <a:p>
            <a:r>
              <a:rPr lang="en-US" dirty="0">
                <a:highlight>
                  <a:srgbClr val="FFFFFF"/>
                </a:highlight>
              </a:rPr>
              <a:t> </a:t>
            </a:r>
            <a:endParaRPr lang="en-US" dirty="0"/>
          </a:p>
          <a:p>
            <a:r>
              <a:rPr lang="en-US">
                <a:highlight>
                  <a:srgbClr val="FFFFFF"/>
                </a:highlight>
              </a:rPr>
              <a:t>When we give, we help grandmothers carry hope and love instead of shame.  </a:t>
            </a:r>
            <a:endParaRPr lang="en-US"/>
          </a:p>
          <a:p>
            <a:r>
              <a:rPr lang="en-US" dirty="0">
                <a:highlight>
                  <a:srgbClr val="FFFFFF"/>
                </a:highlight>
              </a:rPr>
              <a:t> </a:t>
            </a:r>
            <a:endParaRPr lang="en-US" dirty="0"/>
          </a:p>
          <a:p>
            <a:r>
              <a:rPr lang="en-US">
                <a:highlight>
                  <a:srgbClr val="FFFFFF"/>
                </a:highlight>
              </a:rPr>
              <a:t>Help love have the final word: make your own commitment today and make a gift for Mission and Service. </a:t>
            </a:r>
            <a:endParaRPr lang="en-US"/>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68917" y="313724"/>
            <a:ext cx="9144000" cy="2127935"/>
          </a:xfrm>
        </p:spPr>
        <p:txBody>
          <a:bodyPr>
            <a:normAutofit/>
          </a:bodyPr>
          <a:lstStyle/>
          <a:p>
            <a:pPr algn="l"/>
            <a:r>
              <a:rPr lang="en-US" sz="6600">
                <a:solidFill>
                  <a:srgbClr val="FFFFFF"/>
                </a:solidFill>
                <a:ea typeface="+mj-lt"/>
                <a:cs typeface="+mj-lt"/>
              </a:rPr>
              <a:t>Grandmothers Leading with Love </a:t>
            </a:r>
            <a:endParaRPr lang="en-US">
              <a:ea typeface="+mj-lt"/>
              <a:cs typeface="+mj-lt"/>
            </a:endParaRPr>
          </a:p>
        </p:txBody>
      </p:sp>
      <p:pic>
        <p:nvPicPr>
          <p:cNvPr id="3" name="Picture 2" descr="A group of women sitting on the ground holding bags&#10;&#10;AI-generated content may be incorrect.">
            <a:extLst>
              <a:ext uri="{FF2B5EF4-FFF2-40B4-BE49-F238E27FC236}">
                <a16:creationId xmlns:a16="http://schemas.microsoft.com/office/drawing/2014/main" id="{C6AD1D57-F76C-38EE-8A2A-0736E815DAD1}"/>
              </a:ext>
            </a:extLst>
          </p:cNvPr>
          <p:cNvPicPr>
            <a:picLocks noChangeAspect="1"/>
          </p:cNvPicPr>
          <p:nvPr/>
        </p:nvPicPr>
        <p:blipFill>
          <a:blip r:embed="rId3"/>
          <a:stretch>
            <a:fillRect/>
          </a:stretch>
        </p:blipFill>
        <p:spPr>
          <a:xfrm>
            <a:off x="4878915" y="1719263"/>
            <a:ext cx="5799667" cy="3980392"/>
          </a:xfrm>
          <a:prstGeom prst="rect">
            <a:avLst/>
          </a:prstGeom>
        </p:spPr>
      </p:pic>
      <p:pic>
        <p:nvPicPr>
          <p:cNvPr id="6" name="Picture 5" descr="A logo of a church&#10;&#10;AI-generated content may be incorrect.">
            <a:extLst>
              <a:ext uri="{FF2B5EF4-FFF2-40B4-BE49-F238E27FC236}">
                <a16:creationId xmlns:a16="http://schemas.microsoft.com/office/drawing/2014/main" id="{4BE7D2A9-1B4B-3451-F176-ACAA368F8669}"/>
              </a:ext>
            </a:extLst>
          </p:cNvPr>
          <p:cNvPicPr>
            <a:picLocks noChangeAspect="1"/>
          </p:cNvPicPr>
          <p:nvPr/>
        </p:nvPicPr>
        <p:blipFill>
          <a:blip r:embed="rId4"/>
          <a:stretch>
            <a:fillRect/>
          </a:stretch>
        </p:blipFill>
        <p:spPr>
          <a:xfrm>
            <a:off x="1068917" y="5390218"/>
            <a:ext cx="9736667" cy="1464480"/>
          </a:xfrm>
          <a:prstGeom prst="rect">
            <a:avLst/>
          </a:prstGeom>
        </p:spPr>
      </p:pic>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2016671" y="652204"/>
            <a:ext cx="8955257" cy="4506346"/>
          </a:xfrm>
        </p:spPr>
        <p:txBody>
          <a:bodyPr vert="horz" lIns="91440" tIns="45720" rIns="91440" bIns="45720" rtlCol="0" anchor="t">
            <a:noAutofit/>
          </a:bodyPr>
          <a:lstStyle/>
          <a:p>
            <a:pPr algn="r"/>
            <a:r>
              <a:rPr lang="en-US" sz="6600">
                <a:solidFill>
                  <a:srgbClr val="FFFFFF"/>
                </a:solidFill>
                <a:ea typeface="+mj-lt"/>
                <a:cs typeface="+mj-lt"/>
              </a:rPr>
              <a:t>Grandmothers and </a:t>
            </a:r>
            <a:r>
              <a:rPr lang="en-US" sz="6600" dirty="0">
                <a:solidFill>
                  <a:srgbClr val="FFFFFF"/>
                </a:solidFill>
                <a:ea typeface="+mj-lt"/>
                <a:cs typeface="+mj-lt"/>
              </a:rPr>
              <a:t>church leaders are choosing compassion, creating communities rooted in care</a:t>
            </a:r>
            <a:r>
              <a:rPr lang="en-US" sz="6600" kern="1200" dirty="0">
                <a:solidFill>
                  <a:srgbClr val="FFFFFF"/>
                </a:solidFill>
                <a:ea typeface="+mj-lt"/>
                <a:cs typeface="+mj-lt"/>
              </a:rPr>
              <a:t>.</a:t>
            </a:r>
            <a:endParaRPr lang="en-US" dirty="0">
              <a:ea typeface="+mj-lt"/>
              <a:cs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5" name="Picture 4" descr="A logo of a church&#10;&#10;AI-generated content may be incorrect.">
            <a:extLst>
              <a:ext uri="{FF2B5EF4-FFF2-40B4-BE49-F238E27FC236}">
                <a16:creationId xmlns:a16="http://schemas.microsoft.com/office/drawing/2014/main" id="{9EFB1B18-7E08-A938-8288-8997B0E44243}"/>
              </a:ext>
            </a:extLst>
          </p:cNvPr>
          <p:cNvPicPr>
            <a:picLocks noChangeAspect="1"/>
          </p:cNvPicPr>
          <p:nvPr/>
        </p:nvPicPr>
        <p:blipFill>
          <a:blip r:embed="rId3"/>
          <a:stretch>
            <a:fillRect/>
          </a:stretch>
        </p:blipFill>
        <p:spPr>
          <a:xfrm>
            <a:off x="1068917" y="5390218"/>
            <a:ext cx="9736667" cy="1464480"/>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0b0cb38fc259f04dc62f2a8b002b0c0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26ee2e785dbf62eff75947e5b51df732"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2.xml><?xml version="1.0" encoding="utf-8"?>
<ds:datastoreItem xmlns:ds="http://schemas.openxmlformats.org/officeDocument/2006/customXml" ds:itemID="{37D70903-7F2C-49DC-BE47-FF8A96FFD6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F343D-7542-4AB8-82B9-99C248C7A893}">
  <ds:schemaRefs>
    <ds:schemaRef ds:uri="http://purl.org/dc/terms/"/>
    <ds:schemaRef ds:uri="http://schemas.openxmlformats.org/package/2006/metadata/core-properties"/>
    <ds:schemaRef ds:uri="http://schemas.microsoft.com/office/2006/documentManagement/types"/>
    <ds:schemaRef ds:uri="eb6d8c5d-5b31-4807-8756-a31b61bec20d"/>
    <ds:schemaRef ds:uri="http://purl.org/dc/dcmitype/"/>
    <ds:schemaRef ds:uri="http://www.w3.org/XML/1998/namespace"/>
    <ds:schemaRef ds:uri="http://schemas.microsoft.com/office/infopath/2007/PartnerControls"/>
    <ds:schemaRef ds:uri="http://purl.org/dc/elements/1.1/"/>
    <ds:schemaRef ds:uri="f235ab88-6d95-44b4-9fae-e6e389b95fc3"/>
    <ds:schemaRef ds:uri="51dc2e4b-bf63-4bda-b747-c27924f79ae2"/>
    <ds:schemaRef ds:uri="http://schemas.microsoft.com/office/2006/metadata/properties"/>
  </ds:schemaRefs>
</ds:datastoreItem>
</file>

<file path=customXml/itemProps4.xml><?xml version="1.0" encoding="utf-8"?>
<ds:datastoreItem xmlns:ds="http://schemas.openxmlformats.org/officeDocument/2006/customXml" ds:itemID="{F90DE7C9-0862-475B-81F5-AFDF1BFA0C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323</Words>
  <Application>Microsoft Office PowerPoint</Application>
  <PresentationFormat>Widescreen</PresentationFormat>
  <Paragraphs>24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Grandmothers Leading with Love </vt:lpstr>
      <vt:lpstr>Grandmothers and church leaders are choosing compassion, creating communities rooted in care.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Grandmothers Leading with Love </dc:title>
  <dc:creator>The United Church of Canada</dc:creator>
  <cp:lastModifiedBy>Cara James</cp:lastModifiedBy>
  <cp:revision>62</cp:revision>
  <dcterms:created xsi:type="dcterms:W3CDTF">2025-12-17T18:41:10Z</dcterms:created>
  <dcterms:modified xsi:type="dcterms:W3CDTF">2026-02-23T16:33:59Z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