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8"/>
  </p:notesMasterIdLst>
  <p:sldIdLst>
    <p:sldId id="256"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6" d="100"/>
          <a:sy n="66" d="100"/>
        </p:scale>
        <p:origin x="480"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Glennie" userId="S::lglennie@united-church.ca::e85a353d-2799-4edf-884d-40213d31629a" providerId="AD" clId="Web-{2A45B68F-3EFE-E74E-1B1D-91C3788D817C}"/>
    <pc:docChg chg="modSld">
      <pc:chgData name="Lindsay Glennie" userId="S::lglennie@united-church.ca::e85a353d-2799-4edf-884d-40213d31629a" providerId="AD" clId="Web-{2A45B68F-3EFE-E74E-1B1D-91C3788D817C}" dt="2026-01-21T19:02:14.496" v="17" actId="1076"/>
      <pc:docMkLst>
        <pc:docMk/>
      </pc:docMkLst>
      <pc:sldChg chg="modSp">
        <pc:chgData name="Lindsay Glennie" userId="S::lglennie@united-church.ca::e85a353d-2799-4edf-884d-40213d31629a" providerId="AD" clId="Web-{2A45B68F-3EFE-E74E-1B1D-91C3788D817C}" dt="2026-01-21T19:02:14.496" v="17" actId="1076"/>
        <pc:sldMkLst>
          <pc:docMk/>
          <pc:sldMk cId="109857222" sldId="256"/>
        </pc:sldMkLst>
        <pc:spChg chg="mod">
          <ac:chgData name="Lindsay Glennie" userId="S::lglennie@united-church.ca::e85a353d-2799-4edf-884d-40213d31629a" providerId="AD" clId="Web-{2A45B68F-3EFE-E74E-1B1D-91C3788D817C}" dt="2026-01-21T19:02:01.808" v="13"/>
          <ac:spMkLst>
            <pc:docMk/>
            <pc:sldMk cId="109857222" sldId="256"/>
            <ac:spMk id="2" creationId="{00000000-0000-0000-0000-000000000000}"/>
          </ac:spMkLst>
        </pc:spChg>
        <pc:picChg chg="mod">
          <ac:chgData name="Lindsay Glennie" userId="S::lglennie@united-church.ca::e85a353d-2799-4edf-884d-40213d31629a" providerId="AD" clId="Web-{2A45B68F-3EFE-E74E-1B1D-91C3788D817C}" dt="2026-01-21T19:02:14.496" v="17" actId="1076"/>
          <ac:picMkLst>
            <pc:docMk/>
            <pc:sldMk cId="109857222" sldId="256"/>
            <ac:picMk id="3" creationId="{8444DC54-0B31-58FA-DFE9-FC661055295D}"/>
          </ac:picMkLst>
        </pc:picChg>
        <pc:picChg chg="mod">
          <ac:chgData name="Lindsay Glennie" userId="S::lglennie@united-church.ca::e85a353d-2799-4edf-884d-40213d31629a" providerId="AD" clId="Web-{2A45B68F-3EFE-E74E-1B1D-91C3788D817C}" dt="2026-01-21T19:02:05.871" v="14" actId="1076"/>
          <ac:picMkLst>
            <pc:docMk/>
            <pc:sldMk cId="109857222" sldId="256"/>
            <ac:picMk id="5" creationId="{26A0937D-90F6-A8E2-A4D6-11EFB1DAE7D9}"/>
          </ac:picMkLst>
        </pc:picChg>
      </pc:sldChg>
      <pc:sldChg chg="modSp modNotes">
        <pc:chgData name="Lindsay Glennie" userId="S::lglennie@united-church.ca::e85a353d-2799-4edf-884d-40213d31629a" providerId="AD" clId="Web-{2A45B68F-3EFE-E74E-1B1D-91C3788D817C}" dt="2026-01-21T19:01:44.605" v="11"/>
        <pc:sldMkLst>
          <pc:docMk/>
          <pc:sldMk cId="2921813172" sldId="257"/>
        </pc:sldMkLst>
        <pc:spChg chg="mod">
          <ac:chgData name="Lindsay Glennie" userId="S::lglennie@united-church.ca::e85a353d-2799-4edf-884d-40213d31629a" providerId="AD" clId="Web-{2A45B68F-3EFE-E74E-1B1D-91C3788D817C}" dt="2026-01-21T19:01:25.932" v="9" actId="1076"/>
          <ac:spMkLst>
            <pc:docMk/>
            <pc:sldMk cId="2921813172" sldId="257"/>
            <ac:spMk id="2" creationId="{171EFA4C-C095-FDDF-2B1F-105738079AC0}"/>
          </ac:spMkLst>
        </pc:spChg>
      </pc:sldChg>
    </pc:docChg>
  </pc:docChgLst>
  <pc:docChgLst>
    <pc:chgData clId="Web-{2A45B68F-3EFE-E74E-1B1D-91C3788D817C}"/>
    <pc:docChg chg="modSld">
      <pc:chgData name="" userId="" providerId="" clId="Web-{2A45B68F-3EFE-E74E-1B1D-91C3788D817C}" dt="2026-01-21T19:00:33.681" v="1"/>
      <pc:docMkLst>
        <pc:docMk/>
      </pc:docMkLst>
      <pc:sldChg chg="addSp delSp modSp">
        <pc:chgData name="" userId="" providerId="" clId="Web-{2A45B68F-3EFE-E74E-1B1D-91C3788D817C}" dt="2026-01-21T19:00:33.681" v="1"/>
        <pc:sldMkLst>
          <pc:docMk/>
          <pc:sldMk cId="109857222" sldId="256"/>
        </pc:sldMkLst>
        <pc:picChg chg="add mod">
          <ac:chgData name="" userId="" providerId="" clId="Web-{2A45B68F-3EFE-E74E-1B1D-91C3788D817C}" dt="2026-01-21T19:00:33.681" v="1"/>
          <ac:picMkLst>
            <pc:docMk/>
            <pc:sldMk cId="109857222" sldId="256"/>
            <ac:picMk id="3" creationId="{8444DC54-0B31-58FA-DFE9-FC661055295D}"/>
          </ac:picMkLst>
        </pc:picChg>
        <pc:picChg chg="del">
          <ac:chgData name="" userId="" providerId="" clId="Web-{2A45B68F-3EFE-E74E-1B1D-91C3788D817C}" dt="2026-01-21T19:00:32.353" v="0"/>
          <ac:picMkLst>
            <pc:docMk/>
            <pc:sldMk cId="109857222" sldId="256"/>
            <ac:picMk id="4" creationId="{B28FFDB1-5AE8-8BF4-5FD4-251FE314237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DE9C5B-C87A-4FBD-A2CE-BB67B891C862}" type="datetimeFigureOut">
              <a:t>1/28/2026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B0E569-9104-420F-988E-A613052177C4}" type="slidenum">
              <a:t>‹#›</a:t>
            </a:fld>
            <a:endParaRPr lang="en-US"/>
          </a:p>
        </p:txBody>
      </p:sp>
    </p:spTree>
    <p:extLst>
      <p:ext uri="{BB962C8B-B14F-4D97-AF65-F5344CB8AC3E}">
        <p14:creationId xmlns:p14="http://schemas.microsoft.com/office/powerpoint/2010/main" val="2599875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chemeClr val="bg1"/>
                </a:solidFill>
                <a:ea typeface="Calibri"/>
                <a:cs typeface="Calibri"/>
              </a:rPr>
              <a:t>Good Food, Good Futures</a:t>
            </a:r>
            <a:endParaRPr lang="en-US"/>
          </a:p>
        </p:txBody>
      </p:sp>
      <p:sp>
        <p:nvSpPr>
          <p:cNvPr id="4" name="Slide Number Placeholder 3"/>
          <p:cNvSpPr>
            <a:spLocks noGrp="1"/>
          </p:cNvSpPr>
          <p:nvPr>
            <p:ph type="sldNum" sz="quarter" idx="5"/>
          </p:nvPr>
        </p:nvSpPr>
        <p:spPr/>
        <p:txBody>
          <a:bodyPr/>
          <a:lstStyle/>
          <a:p>
            <a:fld id="{B2B0E569-9104-420F-988E-A613052177C4}" type="slidenum">
              <a:t>1</a:t>
            </a:fld>
            <a:endParaRPr lang="en-US"/>
          </a:p>
        </p:txBody>
      </p:sp>
    </p:spTree>
    <p:extLst>
      <p:ext uri="{BB962C8B-B14F-4D97-AF65-F5344CB8AC3E}">
        <p14:creationId xmlns:p14="http://schemas.microsoft.com/office/powerpoint/2010/main" val="1489956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At </a:t>
            </a:r>
            <a:r>
              <a:rPr lang="en-US" err="1"/>
              <a:t>Mamawe</a:t>
            </a:r>
            <a:r>
              <a:rPr lang="en-US"/>
              <a:t> Ota Askihk, the land is more than a backdrop. It’s a sacred space where Indigenous children, youth, and families reconnect with culture, language, and one another.</a:t>
            </a:r>
          </a:p>
          <a:p>
            <a:r>
              <a:rPr lang="en-US" dirty="0"/>
              <a:t> </a:t>
            </a:r>
            <a:endParaRPr lang="en-US" dirty="0">
              <a:ea typeface="Calibri"/>
              <a:cs typeface="Calibri"/>
            </a:endParaRPr>
          </a:p>
          <a:p>
            <a:r>
              <a:rPr lang="en-US"/>
              <a:t>Hosted by Sandy-Saulteaux Spiritual Centre and supported by your Mission and Service gifts, the 2023 summer gathering brought together 31 participants, supported by a team of staff, Knowledge Keepers, and youth leaders. From the first day, participants began building a community grounded in sharing, learning, and ceremony.</a:t>
            </a:r>
          </a:p>
          <a:p>
            <a:r>
              <a:rPr lang="en-US" dirty="0"/>
              <a:t> </a:t>
            </a:r>
            <a:endParaRPr lang="en-US" dirty="0">
              <a:ea typeface="Calibri"/>
              <a:cs typeface="Calibri"/>
            </a:endParaRPr>
          </a:p>
          <a:p>
            <a:r>
              <a:rPr lang="en-US"/>
              <a:t>Workshops throughout the week included cultural teachings, hands-on skills like soapmaking and meat smoking, and powerful ceremonies, such as sweat lodges led by Knowledge Keeper Melody. Youth helped prepare medicines, served as firekeepers, and took part in every element of the lodge, deepening their understanding of tradition while finding a place of belonging.</a:t>
            </a:r>
          </a:p>
          <a:p>
            <a:r>
              <a:rPr lang="en-US" dirty="0"/>
              <a:t> </a:t>
            </a:r>
            <a:endParaRPr lang="en-US" dirty="0">
              <a:ea typeface="Calibri"/>
              <a:cs typeface="Calibri"/>
            </a:endParaRPr>
          </a:p>
          <a:p>
            <a:r>
              <a:rPr lang="en-US" dirty="0"/>
              <a:t>Each evening, the group gathered around the sacred fire, where Knowledge Keeper Carla led drum songs and stories. The sound of the grandfather drum carried through the air as learning and healing wove through the circle.</a:t>
            </a:r>
          </a:p>
          <a:p>
            <a:r>
              <a:rPr lang="en-US" dirty="0"/>
              <a:t> </a:t>
            </a:r>
            <a:endParaRPr lang="en-US" dirty="0">
              <a:ea typeface="Calibri"/>
              <a:cs typeface="Calibri"/>
            </a:endParaRPr>
          </a:p>
          <a:p>
            <a:r>
              <a:rPr lang="en-US" dirty="0"/>
              <a:t>The presence and engagement of the </a:t>
            </a:r>
            <a:r>
              <a:rPr lang="en-US" dirty="0" err="1"/>
              <a:t>Neechi</a:t>
            </a:r>
            <a:r>
              <a:rPr lang="en-US" dirty="0"/>
              <a:t> Youth Camp was central to the week’s success. These young leaders, many of whom returned in mentorship roles, participated in every activity and helped shape the program itself. Their voices, ideas, and enthusiasm brought energy and vision to the gathering. One participant reflected on how meaningful it was to feel part of something so connected: “Yes, in a way it reminds me that I am connected to people and not alone.”</a:t>
            </a:r>
          </a:p>
          <a:p>
            <a:r>
              <a:rPr lang="en-US" dirty="0"/>
              <a:t> </a:t>
            </a:r>
            <a:endParaRPr lang="en-US" dirty="0">
              <a:ea typeface="Calibri"/>
              <a:cs typeface="Calibri"/>
            </a:endParaRPr>
          </a:p>
          <a:p>
            <a:r>
              <a:rPr lang="en-US" dirty="0"/>
              <a:t>The gathering was also deeply intergenerational. One participant, a Sixties Scoop survivor and niece of residential school survivors, joined with her great-niece to reconnect with culture and family. She found the experience, particularly the sweat lodge, to be profoundly healing.</a:t>
            </a:r>
          </a:p>
          <a:p>
            <a:r>
              <a:rPr lang="en-US" dirty="0"/>
              <a:t> </a:t>
            </a:r>
            <a:endParaRPr lang="en-US" dirty="0">
              <a:ea typeface="Calibri"/>
              <a:cs typeface="Calibri"/>
            </a:endParaRPr>
          </a:p>
          <a:p>
            <a:r>
              <a:rPr lang="en-US" dirty="0"/>
              <a:t>There were many stories of transformation. Participants spoke of feeling safe, learning in hands-on ways that resonated deeply, and experiencing a sense of community that stayed with them long after the week ended.</a:t>
            </a:r>
          </a:p>
          <a:p>
            <a:r>
              <a:rPr lang="en-US" dirty="0"/>
              <a:t> </a:t>
            </a:r>
            <a:endParaRPr lang="en-US" dirty="0">
              <a:ea typeface="Calibri"/>
              <a:cs typeface="Calibri"/>
            </a:endParaRPr>
          </a:p>
          <a:p>
            <a:r>
              <a:rPr lang="en-US" dirty="0"/>
              <a:t>Thank you for supporting the Healing Fund through Mission and Service. Your generosity makes gatherings like </a:t>
            </a:r>
            <a:r>
              <a:rPr lang="en-US" dirty="0" err="1"/>
              <a:t>Mamawe</a:t>
            </a:r>
            <a:r>
              <a:rPr lang="en-US" dirty="0"/>
              <a:t> Ota </a:t>
            </a:r>
            <a:r>
              <a:rPr lang="en-US" dirty="0" err="1"/>
              <a:t>Askihk</a:t>
            </a:r>
            <a:r>
              <a:rPr lang="en-US" dirty="0"/>
              <a:t> possible, creating space for cultural renewal, healing, and deep connection across generations.</a:t>
            </a:r>
          </a:p>
        </p:txBody>
      </p:sp>
      <p:sp>
        <p:nvSpPr>
          <p:cNvPr id="4" name="Slide Number Placeholder 3"/>
          <p:cNvSpPr>
            <a:spLocks noGrp="1"/>
          </p:cNvSpPr>
          <p:nvPr>
            <p:ph type="sldNum" sz="quarter" idx="5"/>
          </p:nvPr>
        </p:nvSpPr>
        <p:spPr/>
        <p:txBody>
          <a:bodyPr/>
          <a:lstStyle/>
          <a:p>
            <a:fld id="{B2B0E569-9104-420F-988E-A613052177C4}" type="slidenum">
              <a:t>2</a:t>
            </a:fld>
            <a:endParaRPr lang="en-US"/>
          </a:p>
        </p:txBody>
      </p:sp>
    </p:spTree>
    <p:extLst>
      <p:ext uri="{BB962C8B-B14F-4D97-AF65-F5344CB8AC3E}">
        <p14:creationId xmlns:p14="http://schemas.microsoft.com/office/powerpoint/2010/main" val="2683494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1/28/2026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000" y="1122362"/>
            <a:ext cx="5377133" cy="2900518"/>
          </a:xfrm>
        </p:spPr>
        <p:txBody>
          <a:bodyPr>
            <a:normAutofit/>
          </a:bodyPr>
          <a:lstStyle/>
          <a:p>
            <a:pPr algn="l"/>
            <a:r>
              <a:rPr lang="en-US" dirty="0">
                <a:solidFill>
                  <a:srgbClr val="FFFFFF"/>
                </a:solidFill>
                <a:ea typeface="+mj-lt"/>
                <a:cs typeface="+mj-lt"/>
              </a:rPr>
              <a:t>Shared Healing and Cultural Renewal</a:t>
            </a:r>
            <a:endParaRPr lang="en-US" dirty="0"/>
          </a:p>
        </p:txBody>
      </p:sp>
      <p:pic>
        <p:nvPicPr>
          <p:cNvPr id="5" name="Picture 4" descr="A white and brown text&#10;&#10;AI-generated content may be incorrect.">
            <a:extLst>
              <a:ext uri="{FF2B5EF4-FFF2-40B4-BE49-F238E27FC236}">
                <a16:creationId xmlns:a16="http://schemas.microsoft.com/office/drawing/2014/main" id="{26A0937D-90F6-A8E2-A4D6-11EFB1DAE7D9}"/>
              </a:ext>
            </a:extLst>
          </p:cNvPr>
          <p:cNvPicPr>
            <a:picLocks noChangeAspect="1"/>
          </p:cNvPicPr>
          <p:nvPr/>
        </p:nvPicPr>
        <p:blipFill>
          <a:blip r:embed="rId3"/>
          <a:stretch>
            <a:fillRect/>
          </a:stretch>
        </p:blipFill>
        <p:spPr>
          <a:xfrm>
            <a:off x="1524450" y="4866070"/>
            <a:ext cx="4714875" cy="590550"/>
          </a:xfrm>
          <a:prstGeom prst="rect">
            <a:avLst/>
          </a:prstGeom>
        </p:spPr>
      </p:pic>
      <p:pic>
        <p:nvPicPr>
          <p:cNvPr id="3" name="Picture 2" descr="Two women braid sweetgrass at the Sandy-Saulteaux Spiritual Centre ">
            <a:extLst>
              <a:ext uri="{FF2B5EF4-FFF2-40B4-BE49-F238E27FC236}">
                <a16:creationId xmlns:a16="http://schemas.microsoft.com/office/drawing/2014/main" id="{8444DC54-0B31-58FA-DFE9-FC661055295D}"/>
              </a:ext>
            </a:extLst>
          </p:cNvPr>
          <p:cNvPicPr>
            <a:picLocks noChangeAspect="1"/>
          </p:cNvPicPr>
          <p:nvPr/>
        </p:nvPicPr>
        <p:blipFill>
          <a:blip r:embed="rId4"/>
          <a:stretch>
            <a:fillRect/>
          </a:stretch>
        </p:blipFill>
        <p:spPr>
          <a:xfrm>
            <a:off x="6242651" y="473255"/>
            <a:ext cx="5934972" cy="5920596"/>
          </a:xfrm>
          <a:prstGeom prst="rect">
            <a:avLst/>
          </a:prstGeom>
        </p:spPr>
      </p:pic>
    </p:spTree>
    <p:extLst>
      <p:ext uri="{BB962C8B-B14F-4D97-AF65-F5344CB8AC3E}">
        <p14:creationId xmlns:p14="http://schemas.microsoft.com/office/powerpoint/2010/main" val="10985722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171EFA4C-C095-FDDF-2B1F-105738079AC0}"/>
              </a:ext>
            </a:extLst>
          </p:cNvPr>
          <p:cNvSpPr>
            <a:spLocks noGrp="1"/>
          </p:cNvSpPr>
          <p:nvPr>
            <p:ph type="title"/>
          </p:nvPr>
        </p:nvSpPr>
        <p:spPr>
          <a:xfrm>
            <a:off x="1155154" y="1099699"/>
            <a:ext cx="9809811" cy="4533079"/>
          </a:xfrm>
        </p:spPr>
        <p:txBody>
          <a:bodyPr vert="horz" lIns="91440" tIns="45720" rIns="91440" bIns="45720" rtlCol="0" anchor="t">
            <a:noAutofit/>
          </a:bodyPr>
          <a:lstStyle/>
          <a:p>
            <a:pPr algn="r"/>
            <a:r>
              <a:rPr lang="en-US" sz="5400" dirty="0">
                <a:solidFill>
                  <a:srgbClr val="FFFFFF"/>
                </a:solidFill>
                <a:ea typeface="+mj-lt"/>
                <a:cs typeface="+mj-lt"/>
              </a:rPr>
              <a:t>Your generosity makes gatherings like </a:t>
            </a:r>
            <a:r>
              <a:rPr lang="en-US" sz="5400" err="1">
                <a:solidFill>
                  <a:srgbClr val="FFFFFF"/>
                </a:solidFill>
                <a:ea typeface="+mj-lt"/>
                <a:cs typeface="+mj-lt"/>
              </a:rPr>
              <a:t>Mamawe</a:t>
            </a:r>
            <a:r>
              <a:rPr lang="en-US" sz="5400" dirty="0">
                <a:solidFill>
                  <a:srgbClr val="FFFFFF"/>
                </a:solidFill>
                <a:ea typeface="+mj-lt"/>
                <a:cs typeface="+mj-lt"/>
              </a:rPr>
              <a:t> Ota </a:t>
            </a:r>
            <a:r>
              <a:rPr lang="en-US" sz="5400" err="1">
                <a:solidFill>
                  <a:srgbClr val="FFFFFF"/>
                </a:solidFill>
                <a:ea typeface="+mj-lt"/>
                <a:cs typeface="+mj-lt"/>
              </a:rPr>
              <a:t>Askihk</a:t>
            </a:r>
            <a:r>
              <a:rPr lang="en-US" sz="5400" dirty="0">
                <a:solidFill>
                  <a:srgbClr val="FFFFFF"/>
                </a:solidFill>
                <a:ea typeface="+mj-lt"/>
                <a:cs typeface="+mj-lt"/>
              </a:rPr>
              <a:t> possible, creating space for cultural renewal, healing, </a:t>
            </a:r>
            <a:r>
              <a:rPr lang="en-US" sz="5400" kern="1200" dirty="0">
                <a:solidFill>
                  <a:srgbClr val="FFFFFF"/>
                </a:solidFill>
                <a:ea typeface="+mj-lt"/>
                <a:cs typeface="+mj-lt"/>
              </a:rPr>
              <a:t>and </a:t>
            </a:r>
            <a:r>
              <a:rPr lang="en-US" sz="5400" dirty="0">
                <a:solidFill>
                  <a:srgbClr val="FFFFFF"/>
                </a:solidFill>
                <a:ea typeface="+mj-lt"/>
                <a:cs typeface="+mj-lt"/>
              </a:rPr>
              <a:t>deep connection across generations</a:t>
            </a:r>
            <a:r>
              <a:rPr lang="en-US" sz="5400" kern="1200" dirty="0">
                <a:solidFill>
                  <a:srgbClr val="FFFFFF"/>
                </a:solidFill>
                <a:ea typeface="+mj-lt"/>
                <a:cs typeface="+mj-lt"/>
              </a:rPr>
              <a:t>.</a:t>
            </a:r>
            <a:endParaRPr lang="en-US" sz="5400">
              <a:ea typeface="+mj-lt"/>
              <a:cs typeface="+mj-lt"/>
            </a:endParaRPr>
          </a:p>
        </p:txBody>
      </p:sp>
      <p:sp>
        <p:nvSpPr>
          <p:cNvPr id="9"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1"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3"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5" name="Straight Connector 1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7"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19"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1"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pic>
        <p:nvPicPr>
          <p:cNvPr id="3" name="Picture 2" descr="A white and brown text&#10;&#10;AI-generated content may be incorrect.">
            <a:extLst>
              <a:ext uri="{FF2B5EF4-FFF2-40B4-BE49-F238E27FC236}">
                <a16:creationId xmlns:a16="http://schemas.microsoft.com/office/drawing/2014/main" id="{A18BD4A3-6ADD-11A4-38AD-D64D0EC55E58}"/>
              </a:ext>
            </a:extLst>
          </p:cNvPr>
          <p:cNvPicPr>
            <a:picLocks noChangeAspect="1"/>
          </p:cNvPicPr>
          <p:nvPr/>
        </p:nvPicPr>
        <p:blipFill>
          <a:blip r:embed="rId3"/>
          <a:stretch>
            <a:fillRect/>
          </a:stretch>
        </p:blipFill>
        <p:spPr>
          <a:xfrm>
            <a:off x="1160463" y="5791200"/>
            <a:ext cx="5667375" cy="685800"/>
          </a:xfrm>
          <a:prstGeom prst="rect">
            <a:avLst/>
          </a:prstGeom>
        </p:spPr>
      </p:pic>
    </p:spTree>
    <p:extLst>
      <p:ext uri="{BB962C8B-B14F-4D97-AF65-F5344CB8AC3E}">
        <p14:creationId xmlns:p14="http://schemas.microsoft.com/office/powerpoint/2010/main" val="2921813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3c940ca1-5ff5-4c12-9ecd-e33ede4a829f" ContentTypeId="0x0101" PreviousValue="false"/>
</file>

<file path=customXml/item2.xml><?xml version="1.0" encoding="utf-8"?>
<ct:contentTypeSchema xmlns:ct="http://schemas.microsoft.com/office/2006/metadata/contentType" xmlns:ma="http://schemas.microsoft.com/office/2006/metadata/properties/metaAttributes" ct:_="" ma:_="" ma:contentTypeName="Document" ma:contentTypeID="0x010100813F4C8A5C740146BB467E1F805E6B59" ma:contentTypeVersion="27" ma:contentTypeDescription="Create a new document." ma:contentTypeScope="" ma:versionID="0b0cb38fc259f04dc62f2a8b002b0c01">
  <xsd:schema xmlns:xsd="http://www.w3.org/2001/XMLSchema" xmlns:xs="http://www.w3.org/2001/XMLSchema" xmlns:p="http://schemas.microsoft.com/office/2006/metadata/properties" xmlns:ns2="eb6d8c5d-5b31-4807-8756-a31b61bec20d" xmlns:ns3="51dc2e4b-bf63-4bda-b747-c27924f79ae2" xmlns:ns4="f235ab88-6d95-44b4-9fae-e6e389b95fc3" targetNamespace="http://schemas.microsoft.com/office/2006/metadata/properties" ma:root="true" ma:fieldsID="26ee2e785dbf62eff75947e5b51df732" ns2:_="" ns3:_="" ns4:_="">
    <xsd:import namespace="eb6d8c5d-5b31-4807-8756-a31b61bec20d"/>
    <xsd:import namespace="51dc2e4b-bf63-4bda-b747-c27924f79ae2"/>
    <xsd:import namespace="f235ab88-6d95-44b4-9fae-e6e389b95fc3"/>
    <xsd:element name="properties">
      <xsd:complexType>
        <xsd:sequence>
          <xsd:element name="documentManagement">
            <xsd:complexType>
              <xsd:all>
                <xsd:element ref="ns2:Region" minOccurs="0"/>
                <xsd:element ref="ns3:MediaServiceLocation" minOccurs="0"/>
                <xsd:element ref="ns3:MediaServiceOCR" minOccurs="0"/>
                <xsd:element ref="ns4:SharedWithUsers" minOccurs="0"/>
                <xsd:element ref="ns4:SharedWithDetails"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Usedin" minOccurs="0"/>
                <xsd:element ref="ns3:Credit" minOccurs="0"/>
                <xsd:element ref="ns3:Source" minOccurs="0"/>
                <xsd:element ref="ns3:Thumbnail" minOccurs="0"/>
                <xsd:element ref="ns2:TaxCatchAll" minOccurs="0"/>
                <xsd:element ref="ns3:lcf76f155ced4ddcb4097134ff3c332f" minOccurs="0"/>
                <xsd:element ref="ns3:MediaServiceObjectDetectorVersions" minOccurs="0"/>
                <xsd:element ref="ns3:MediaServiceSearchProperties" minOccurs="0"/>
                <xsd:element ref="ns3:MediaServiceMetadata" minOccurs="0"/>
                <xsd:element ref="ns3:MediaServiceFastMetadata" minOccurs="0"/>
                <xsd:element ref="ns3:MediaServiceDateTaken" minOccurs="0"/>
                <xsd:element ref="ns3:MediaServiceAutoTag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6d8c5d-5b31-4807-8756-a31b61bec20d" elementFormDefault="qualified">
    <xsd:import namespace="http://schemas.microsoft.com/office/2006/documentManagement/types"/>
    <xsd:import namespace="http://schemas.microsoft.com/office/infopath/2007/PartnerControls"/>
    <xsd:element name="Region" ma:index="8" nillable="true" ma:displayName="Region" ma:default="" ma:format="Dropdown" ma:internalName="Region">
      <xsd:simpleType>
        <xsd:restriction base="dms:Choice">
          <xsd:enumeration value="choicesPlaceholder1"/>
          <xsd:enumeration value="choicesPlaceholder2"/>
          <xsd:enumeration value="choicesPlaceholder3"/>
        </xsd:restriction>
      </xsd:simpleType>
    </xsd:element>
    <xsd:element name="TaxCatchAll" ma:index="23" nillable="true" ma:displayName="Taxonomy Catch All Column" ma:hidden="true" ma:list="{97a75323-d2b9-4b02-9bc8-cfb24b0b7f5f}" ma:internalName="TaxCatchAll" ma:showField="CatchAllData" ma:web="f235ab88-6d95-44b4-9fae-e6e389b95fc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1dc2e4b-bf63-4bda-b747-c27924f79ae2" elementFormDefault="qualified">
    <xsd:import namespace="http://schemas.microsoft.com/office/2006/documentManagement/types"/>
    <xsd:import namespace="http://schemas.microsoft.com/office/infopath/2007/PartnerControls"/>
    <xsd:element name="MediaServiceLocation" ma:index="9" nillable="true" ma:displayName="Location" ma:internalName="MediaServiceLocation"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Usedin" ma:index="19" nillable="true" ma:displayName="Used in" ma:format="Dropdown" ma:internalName="Usedin">
      <xsd:simpleType>
        <xsd:restriction base="dms:Note">
          <xsd:maxLength value="255"/>
        </xsd:restriction>
      </xsd:simpleType>
    </xsd:element>
    <xsd:element name="Credit" ma:index="20" nillable="true" ma:displayName="Credit" ma:format="Dropdown" ma:internalName="Credit">
      <xsd:simpleType>
        <xsd:restriction base="dms:Text">
          <xsd:maxLength value="255"/>
        </xsd:restriction>
      </xsd:simpleType>
    </xsd:element>
    <xsd:element name="Source" ma:index="21" nillable="true" ma:displayName="Source" ma:description="Where did photo come from?" ma:format="Dropdown" ma:internalName="Source">
      <xsd:simpleType>
        <xsd:restriction base="dms:Text">
          <xsd:maxLength value="255"/>
        </xsd:restriction>
      </xsd:simpleType>
    </xsd:element>
    <xsd:element name="Thumbnail" ma:index="22" nillable="true" ma:displayName="Thumbnail" ma:description="Thumbnail of photo" ma:format="Dropdown" ma:internalName="Thumbnail">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3c940ca1-5ff5-4c12-9ecd-e33ede4a829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DateTaken" ma:index="31" nillable="true" ma:displayName="MediaServiceDateTaken" ma:hidden="true" ma:internalName="MediaServiceDateTaken" ma:readOnly="true">
      <xsd:simpleType>
        <xsd:restriction base="dms:Text"/>
      </xsd:simpleType>
    </xsd:element>
    <xsd:element name="MediaServiceAutoTags" ma:index="32" nillable="true" ma:displayName="Tags" ma:internalName="MediaServiceAutoTags" ma:readOnly="true">
      <xsd:simpleType>
        <xsd:restriction base="dms:Text"/>
      </xsd:simpleType>
    </xsd:element>
    <xsd:element name="MediaServiceBillingMetadata" ma:index="3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35ab88-6d95-44b4-9fae-e6e389b95fc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8" ma:displayName="Subject"/>
        <xsd:element ref="dc:description" minOccurs="0" maxOccurs="1"/>
        <xsd:element name="keywords" minOccurs="0" maxOccurs="1" type="xsd:string" ma:index="26"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redit xmlns="51dc2e4b-bf63-4bda-b747-c27924f79ae2" xsi:nil="true"/>
    <Region xmlns="eb6d8c5d-5b31-4807-8756-a31b61bec20d" xsi:nil="true"/>
    <TaxCatchAll xmlns="eb6d8c5d-5b31-4807-8756-a31b61bec20d" xsi:nil="true"/>
    <Thumbnail xmlns="51dc2e4b-bf63-4bda-b747-c27924f79ae2" xsi:nil="true"/>
    <Source xmlns="51dc2e4b-bf63-4bda-b747-c27924f79ae2" xsi:nil="true"/>
    <lcf76f155ced4ddcb4097134ff3c332f xmlns="51dc2e4b-bf63-4bda-b747-c27924f79ae2">
      <Terms xmlns="http://schemas.microsoft.com/office/infopath/2007/PartnerControls"/>
    </lcf76f155ced4ddcb4097134ff3c332f>
    <Usedin xmlns="51dc2e4b-bf63-4bda-b747-c27924f79ae2"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B3FEEC2-8205-427E-803A-2F96FFB0BA91}">
  <ds:schemaRefs>
    <ds:schemaRef ds:uri="Microsoft.SharePoint.Taxonomy.ContentTypeSync"/>
  </ds:schemaRefs>
</ds:datastoreItem>
</file>

<file path=customXml/itemProps2.xml><?xml version="1.0" encoding="utf-8"?>
<ds:datastoreItem xmlns:ds="http://schemas.openxmlformats.org/officeDocument/2006/customXml" ds:itemID="{62A8A3B3-2CD8-4026-8541-E9B6A4F971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6d8c5d-5b31-4807-8756-a31b61bec20d"/>
    <ds:schemaRef ds:uri="51dc2e4b-bf63-4bda-b747-c27924f79ae2"/>
    <ds:schemaRef ds:uri="f235ab88-6d95-44b4-9fae-e6e389b95f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85F343D-7542-4AB8-82B9-99C248C7A893}">
  <ds:schemaRefs>
    <ds:schemaRef ds:uri="http://purl.org/dc/dcmitype/"/>
    <ds:schemaRef ds:uri="51dc2e4b-bf63-4bda-b747-c27924f79ae2"/>
    <ds:schemaRef ds:uri="http://purl.org/dc/elements/1.1/"/>
    <ds:schemaRef ds:uri="eb6d8c5d-5b31-4807-8756-a31b61bec20d"/>
    <ds:schemaRef ds:uri="http://schemas.microsoft.com/office/infopath/2007/PartnerControls"/>
    <ds:schemaRef ds:uri="http://schemas.microsoft.com/office/2006/documentManagement/types"/>
    <ds:schemaRef ds:uri="http://schemas.openxmlformats.org/package/2006/metadata/core-properties"/>
    <ds:schemaRef ds:uri="http://schemas.microsoft.com/office/2006/metadata/properties"/>
    <ds:schemaRef ds:uri="f235ab88-6d95-44b4-9fae-e6e389b95fc3"/>
    <ds:schemaRef ds:uri="http://www.w3.org/XML/1998/namespace"/>
    <ds:schemaRef ds:uri="http://purl.org/dc/terms/"/>
  </ds:schemaRefs>
</ds:datastoreItem>
</file>

<file path=customXml/itemProps4.xml><?xml version="1.0" encoding="utf-8"?>
<ds:datastoreItem xmlns:ds="http://schemas.openxmlformats.org/officeDocument/2006/customXml" ds:itemID="{F90DE7C9-0862-475B-81F5-AFDF1BFA0CE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444</Words>
  <Application>Microsoft Office PowerPoint</Application>
  <PresentationFormat>Widescreen</PresentationFormat>
  <Paragraphs>20</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Calibri</vt:lpstr>
      <vt:lpstr>office theme</vt:lpstr>
      <vt:lpstr>Shared Healing and Cultural Renewal</vt:lpstr>
      <vt:lpstr>Your generosity makes gatherings like Mamawe Ota Askihk possible, creating space for cultural renewal, healing, and deep connection across generations.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MandS Stories - Feb 8 Shared Healing and Cultural Renewal</dc:title>
  <dc:creator>The United Church of Canada</dc:creator>
  <cp:lastModifiedBy>Cara James</cp:lastModifiedBy>
  <cp:revision>51</cp:revision>
  <dcterms:created xsi:type="dcterms:W3CDTF">2025-12-17T18:41:10Z</dcterms:created>
  <dcterms:modified xsi:type="dcterms:W3CDTF">2026-01-28T14:21:41Z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0x010100813F4C8A5C740146BB467E1F805E6B59</vt:lpwstr>
  </property>
  <property fmtid="{D5CDD505-2E9C-101B-9397-08002B2CF9AE}" pid="3" name="MediaServiceImageTags">
    <vt:lpwstr/>
  </property>
</Properties>
</file>