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6" d="100"/>
          <a:sy n="66" d="100"/>
        </p:scale>
        <p:origin x="480"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lennie" userId="S::lglennie@united-church.ca::e85a353d-2799-4edf-884d-40213d31629a" providerId="AD" clId="Web-{B096F37B-3492-0CB6-3551-BDADE857EB05}"/>
    <pc:docChg chg="modSld">
      <pc:chgData name="Lindsay Glennie" userId="S::lglennie@united-church.ca::e85a353d-2799-4edf-884d-40213d31629a" providerId="AD" clId="Web-{B096F37B-3492-0CB6-3551-BDADE857EB05}" dt="2026-01-21T19:06:12.310" v="18" actId="1076"/>
      <pc:docMkLst>
        <pc:docMk/>
      </pc:docMkLst>
      <pc:sldChg chg="addSp delSp modSp">
        <pc:chgData name="Lindsay Glennie" userId="S::lglennie@united-church.ca::e85a353d-2799-4edf-884d-40213d31629a" providerId="AD" clId="Web-{B096F37B-3492-0CB6-3551-BDADE857EB05}" dt="2026-01-21T19:06:12.310" v="18" actId="1076"/>
        <pc:sldMkLst>
          <pc:docMk/>
          <pc:sldMk cId="109857222" sldId="256"/>
        </pc:sldMkLst>
        <pc:spChg chg="mod">
          <ac:chgData name="Lindsay Glennie" userId="S::lglennie@united-church.ca::e85a353d-2799-4edf-884d-40213d31629a" providerId="AD" clId="Web-{B096F37B-3492-0CB6-3551-BDADE857EB05}" dt="2026-01-21T19:06:09.935" v="17" actId="1076"/>
          <ac:spMkLst>
            <pc:docMk/>
            <pc:sldMk cId="109857222" sldId="256"/>
            <ac:spMk id="2" creationId="{00000000-0000-0000-0000-000000000000}"/>
          </ac:spMkLst>
        </pc:spChg>
        <pc:picChg chg="add mod">
          <ac:chgData name="Lindsay Glennie" userId="S::lglennie@united-church.ca::e85a353d-2799-4edf-884d-40213d31629a" providerId="AD" clId="Web-{B096F37B-3492-0CB6-3551-BDADE857EB05}" dt="2026-01-21T19:06:05.529" v="16" actId="14100"/>
          <ac:picMkLst>
            <pc:docMk/>
            <pc:sldMk cId="109857222" sldId="256"/>
            <ac:picMk id="3" creationId="{15562FED-DBAD-899D-614F-5E84237E19EC}"/>
          </ac:picMkLst>
        </pc:picChg>
        <pc:picChg chg="del">
          <ac:chgData name="Lindsay Glennie" userId="S::lglennie@united-church.ca::e85a353d-2799-4edf-884d-40213d31629a" providerId="AD" clId="Web-{B096F37B-3492-0CB6-3551-BDADE857EB05}" dt="2026-01-21T19:05:37.419" v="9"/>
          <ac:picMkLst>
            <pc:docMk/>
            <pc:sldMk cId="109857222" sldId="256"/>
            <ac:picMk id="4" creationId="{B28FFDB1-5AE8-8BF4-5FD4-251FE314237D}"/>
          </ac:picMkLst>
        </pc:picChg>
        <pc:picChg chg="mod">
          <ac:chgData name="Lindsay Glennie" userId="S::lglennie@united-church.ca::e85a353d-2799-4edf-884d-40213d31629a" providerId="AD" clId="Web-{B096F37B-3492-0CB6-3551-BDADE857EB05}" dt="2026-01-21T19:06:12.310" v="18" actId="1076"/>
          <ac:picMkLst>
            <pc:docMk/>
            <pc:sldMk cId="109857222" sldId="256"/>
            <ac:picMk id="5" creationId="{26A0937D-90F6-A8E2-A4D6-11EFB1DAE7D9}"/>
          </ac:picMkLst>
        </pc:picChg>
      </pc:sldChg>
      <pc:sldChg chg="modSp modNotes">
        <pc:chgData name="Lindsay Glennie" userId="S::lglennie@united-church.ca::e85a353d-2799-4edf-884d-40213d31629a" providerId="AD" clId="Web-{B096F37B-3492-0CB6-3551-BDADE857EB05}" dt="2026-01-21T19:05:28.028" v="8"/>
        <pc:sldMkLst>
          <pc:docMk/>
          <pc:sldMk cId="2921813172" sldId="257"/>
        </pc:sldMkLst>
        <pc:spChg chg="mod">
          <ac:chgData name="Lindsay Glennie" userId="S::lglennie@united-church.ca::e85a353d-2799-4edf-884d-40213d31629a" providerId="AD" clId="Web-{B096F37B-3492-0CB6-3551-BDADE857EB05}" dt="2026-01-21T19:05:12.121" v="6" actId="1076"/>
          <ac:spMkLst>
            <pc:docMk/>
            <pc:sldMk cId="2921813172" sldId="257"/>
            <ac:spMk id="2" creationId="{171EFA4C-C095-FDDF-2B1F-105738079AC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DE9C5B-C87A-4FBD-A2CE-BB67B891C862}" type="datetimeFigureOut">
              <a:t>1/28/2026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B0E569-9104-420F-988E-A613052177C4}" type="slidenum">
              <a:t>‹#›</a:t>
            </a:fld>
            <a:endParaRPr lang="en-US"/>
          </a:p>
        </p:txBody>
      </p:sp>
    </p:spTree>
    <p:extLst>
      <p:ext uri="{BB962C8B-B14F-4D97-AF65-F5344CB8AC3E}">
        <p14:creationId xmlns:p14="http://schemas.microsoft.com/office/powerpoint/2010/main" val="2599875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b="1">
                <a:solidFill>
                  <a:srgbClr val="FFFFFF"/>
                </a:solidFill>
              </a:rPr>
              <a:t>Where </a:t>
            </a:r>
            <a:r>
              <a:rPr lang="en-US" b="1" err="1">
                <a:solidFill>
                  <a:srgbClr val="FFFFFF"/>
                </a:solidFill>
              </a:rPr>
              <a:t>Neighbours</a:t>
            </a:r>
            <a:r>
              <a:rPr lang="en-US" b="1">
                <a:solidFill>
                  <a:srgbClr val="FFFFFF"/>
                </a:solidFill>
              </a:rPr>
              <a:t> Meet</a:t>
            </a:r>
            <a:endParaRPr lang="en-US"/>
          </a:p>
          <a:p>
            <a:endParaRPr lang="en-US" dirty="0">
              <a:solidFill>
                <a:srgbClr val="FFFFFF"/>
              </a:solidFill>
              <a:ea typeface="Calibri"/>
              <a:cs typeface="Calibri"/>
            </a:endParaRPr>
          </a:p>
        </p:txBody>
      </p:sp>
      <p:sp>
        <p:nvSpPr>
          <p:cNvPr id="4" name="Slide Number Placeholder 3"/>
          <p:cNvSpPr>
            <a:spLocks noGrp="1"/>
          </p:cNvSpPr>
          <p:nvPr>
            <p:ph type="sldNum" sz="quarter" idx="5"/>
          </p:nvPr>
        </p:nvSpPr>
        <p:spPr/>
        <p:txBody>
          <a:bodyPr/>
          <a:lstStyle/>
          <a:p>
            <a:fld id="{B2B0E569-9104-420F-988E-A613052177C4}" type="slidenum">
              <a:t>1</a:t>
            </a:fld>
            <a:endParaRPr lang="en-US"/>
          </a:p>
        </p:txBody>
      </p:sp>
    </p:spTree>
    <p:extLst>
      <p:ext uri="{BB962C8B-B14F-4D97-AF65-F5344CB8AC3E}">
        <p14:creationId xmlns:p14="http://schemas.microsoft.com/office/powerpoint/2010/main" val="1489956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“I’m going to sleep here!” Amarah, age 6, threatens from under the table. Along with her sisters, she hides from her family at the Tomken Grove Afterschool Program’s pickup time. This is a common occurrence because every Tuesday at 6:30 p.m., the children feel that two hours together is not enough.</a:t>
            </a:r>
          </a:p>
          <a:p>
            <a:r>
              <a:rPr lang="en-US" dirty="0"/>
              <a:t> </a:t>
            </a:r>
            <a:endParaRPr lang="en-US" dirty="0">
              <a:ea typeface="Calibri"/>
              <a:cs typeface="Calibri"/>
            </a:endParaRPr>
          </a:p>
          <a:p>
            <a:r>
              <a:rPr lang="en-US"/>
              <a:t>Through the passion of Westminster United Church in Mississauga, ON, the Tomken Grove Afterschool Program aims to encourage community among local children. The program creates a recreational space outside of school where neighbourhood kids can spend time together in an electronics-free environment.</a:t>
            </a:r>
          </a:p>
          <a:p>
            <a:r>
              <a:rPr lang="en-US" dirty="0"/>
              <a:t> </a:t>
            </a:r>
            <a:endParaRPr lang="en-US" dirty="0">
              <a:ea typeface="Calibri"/>
              <a:cs typeface="Calibri"/>
            </a:endParaRPr>
          </a:p>
          <a:p>
            <a:r>
              <a:rPr lang="en-US"/>
              <a:t>Some form of physical activity is always scheduled: dance battles, obstacle courses, hula-hooping, spending time outdoors, and more. Snacks such as fresh fruits and yogurt keep the kids healthy and energized, and everyone is involved in cleanup responsibilities for snack and outdoor time, which encourages independence and innovation.</a:t>
            </a:r>
          </a:p>
          <a:p>
            <a:r>
              <a:rPr lang="en-US" dirty="0"/>
              <a:t> </a:t>
            </a:r>
            <a:endParaRPr lang="en-US" dirty="0">
              <a:ea typeface="Calibri"/>
              <a:cs typeface="Calibri"/>
            </a:endParaRPr>
          </a:p>
          <a:p>
            <a:r>
              <a:rPr lang="en-US" dirty="0"/>
              <a:t>Your gifts through Mission and Service help programs like this as they encourage community and connection. Thank you.</a:t>
            </a:r>
          </a:p>
        </p:txBody>
      </p:sp>
      <p:sp>
        <p:nvSpPr>
          <p:cNvPr id="4" name="Slide Number Placeholder 3"/>
          <p:cNvSpPr>
            <a:spLocks noGrp="1"/>
          </p:cNvSpPr>
          <p:nvPr>
            <p:ph type="sldNum" sz="quarter" idx="5"/>
          </p:nvPr>
        </p:nvSpPr>
        <p:spPr/>
        <p:txBody>
          <a:bodyPr/>
          <a:lstStyle/>
          <a:p>
            <a:fld id="{B2B0E569-9104-420F-988E-A613052177C4}" type="slidenum">
              <a:t>2</a:t>
            </a:fld>
            <a:endParaRPr lang="en-US"/>
          </a:p>
        </p:txBody>
      </p:sp>
    </p:spTree>
    <p:extLst>
      <p:ext uri="{BB962C8B-B14F-4D97-AF65-F5344CB8AC3E}">
        <p14:creationId xmlns:p14="http://schemas.microsoft.com/office/powerpoint/2010/main" val="2683494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1/28/2026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845344" y="-330201"/>
            <a:ext cx="9144000" cy="2900518"/>
          </a:xfrm>
        </p:spPr>
        <p:txBody>
          <a:bodyPr>
            <a:normAutofit/>
          </a:bodyPr>
          <a:lstStyle/>
          <a:p>
            <a:pPr algn="l"/>
            <a:r>
              <a:rPr lang="en-US" dirty="0">
                <a:solidFill>
                  <a:srgbClr val="FFFFFF"/>
                </a:solidFill>
                <a:ea typeface="+mj-lt"/>
                <a:cs typeface="+mj-lt"/>
              </a:rPr>
              <a:t>Where Play Builds Community</a:t>
            </a:r>
            <a:endParaRPr lang="en-US" dirty="0"/>
          </a:p>
        </p:txBody>
      </p:sp>
      <p:pic>
        <p:nvPicPr>
          <p:cNvPr id="5" name="Picture 4" descr="A white and brown text&#10;&#10;AI-generated content may be incorrect.">
            <a:extLst>
              <a:ext uri="{FF2B5EF4-FFF2-40B4-BE49-F238E27FC236}">
                <a16:creationId xmlns:a16="http://schemas.microsoft.com/office/drawing/2014/main" id="{26A0937D-90F6-A8E2-A4D6-11EFB1DAE7D9}"/>
              </a:ext>
            </a:extLst>
          </p:cNvPr>
          <p:cNvPicPr>
            <a:picLocks noChangeAspect="1"/>
          </p:cNvPicPr>
          <p:nvPr/>
        </p:nvPicPr>
        <p:blipFill>
          <a:blip r:embed="rId3"/>
          <a:stretch>
            <a:fillRect/>
          </a:stretch>
        </p:blipFill>
        <p:spPr>
          <a:xfrm>
            <a:off x="845344" y="5504740"/>
            <a:ext cx="4714875" cy="590550"/>
          </a:xfrm>
          <a:prstGeom prst="rect">
            <a:avLst/>
          </a:prstGeom>
        </p:spPr>
      </p:pic>
      <p:pic>
        <p:nvPicPr>
          <p:cNvPr id="3" name="Picture 2" descr="Group of smiling children make the peace sign with their hands">
            <a:extLst>
              <a:ext uri="{FF2B5EF4-FFF2-40B4-BE49-F238E27FC236}">
                <a16:creationId xmlns:a16="http://schemas.microsoft.com/office/drawing/2014/main" id="{15562FED-DBAD-899D-614F-5E84237E19EC}"/>
              </a:ext>
            </a:extLst>
          </p:cNvPr>
          <p:cNvPicPr>
            <a:picLocks noChangeAspect="1"/>
          </p:cNvPicPr>
          <p:nvPr/>
        </p:nvPicPr>
        <p:blipFill>
          <a:blip r:embed="rId4"/>
          <a:stretch>
            <a:fillRect/>
          </a:stretch>
        </p:blipFill>
        <p:spPr>
          <a:xfrm>
            <a:off x="6105526" y="2157330"/>
            <a:ext cx="5255417" cy="3936370"/>
          </a:xfrm>
          <a:prstGeom prst="rect">
            <a:avLst/>
          </a:prstGeom>
        </p:spPr>
      </p:pic>
    </p:spTree>
    <p:extLst>
      <p:ext uri="{BB962C8B-B14F-4D97-AF65-F5344CB8AC3E}">
        <p14:creationId xmlns:p14="http://schemas.microsoft.com/office/powerpoint/2010/main" val="10985722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171EFA4C-C095-FDDF-2B1F-105738079AC0}"/>
              </a:ext>
            </a:extLst>
          </p:cNvPr>
          <p:cNvSpPr>
            <a:spLocks noGrp="1"/>
          </p:cNvSpPr>
          <p:nvPr>
            <p:ph type="title"/>
          </p:nvPr>
        </p:nvSpPr>
        <p:spPr>
          <a:xfrm>
            <a:off x="1333746" y="852050"/>
            <a:ext cx="9654236" cy="4529109"/>
          </a:xfrm>
        </p:spPr>
        <p:txBody>
          <a:bodyPr vert="horz" lIns="91440" tIns="45720" rIns="91440" bIns="45720" rtlCol="0" anchor="t">
            <a:noAutofit/>
          </a:bodyPr>
          <a:lstStyle/>
          <a:p>
            <a:pPr algn="r"/>
            <a:r>
              <a:rPr lang="en-US" sz="5400" dirty="0">
                <a:solidFill>
                  <a:srgbClr val="FFFFFF"/>
                </a:solidFill>
                <a:ea typeface="+mj-lt"/>
                <a:cs typeface="+mj-lt"/>
              </a:rPr>
              <a:t>The </a:t>
            </a:r>
            <a:r>
              <a:rPr lang="en-US" sz="5400" dirty="0" err="1">
                <a:solidFill>
                  <a:srgbClr val="FFFFFF"/>
                </a:solidFill>
                <a:ea typeface="+mj-lt"/>
                <a:cs typeface="+mj-lt"/>
              </a:rPr>
              <a:t>Tomken</a:t>
            </a:r>
            <a:r>
              <a:rPr lang="en-US" sz="5400" dirty="0">
                <a:solidFill>
                  <a:srgbClr val="FFFFFF"/>
                </a:solidFill>
                <a:ea typeface="+mj-lt"/>
                <a:cs typeface="+mj-lt"/>
              </a:rPr>
              <a:t> Grove Afterschool Program creates a recreational space outside of school where </a:t>
            </a:r>
            <a:r>
              <a:rPr lang="en-US" sz="5400" dirty="0" err="1">
                <a:solidFill>
                  <a:srgbClr val="FFFFFF"/>
                </a:solidFill>
                <a:ea typeface="+mj-lt"/>
                <a:cs typeface="+mj-lt"/>
              </a:rPr>
              <a:t>neighbourhood</a:t>
            </a:r>
            <a:r>
              <a:rPr lang="en-US" sz="5400" dirty="0">
                <a:solidFill>
                  <a:srgbClr val="FFFFFF"/>
                </a:solidFill>
                <a:ea typeface="+mj-lt"/>
                <a:cs typeface="+mj-lt"/>
              </a:rPr>
              <a:t> kids can spend time together in an electronics-free environment</a:t>
            </a:r>
            <a:r>
              <a:rPr lang="en-US" sz="5400" kern="1200" dirty="0">
                <a:solidFill>
                  <a:srgbClr val="FFFFFF"/>
                </a:solidFill>
                <a:ea typeface="+mj-lt"/>
                <a:cs typeface="+mj-lt"/>
              </a:rPr>
              <a:t>.</a:t>
            </a:r>
            <a:endParaRPr lang="en-US" sz="3600" dirty="0">
              <a:ea typeface="+mj-lt"/>
              <a:cs typeface="+mj-lt"/>
            </a:endParaRPr>
          </a:p>
        </p:txBody>
      </p:sp>
      <p:sp>
        <p:nvSpPr>
          <p:cNvPr id="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3"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19"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1"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pic>
        <p:nvPicPr>
          <p:cNvPr id="3" name="Picture 2" descr="A white and brown text&#10;&#10;AI-generated content may be incorrect.">
            <a:extLst>
              <a:ext uri="{FF2B5EF4-FFF2-40B4-BE49-F238E27FC236}">
                <a16:creationId xmlns:a16="http://schemas.microsoft.com/office/drawing/2014/main" id="{A18BD4A3-6ADD-11A4-38AD-D64D0EC55E58}"/>
              </a:ext>
            </a:extLst>
          </p:cNvPr>
          <p:cNvPicPr>
            <a:picLocks noChangeAspect="1"/>
          </p:cNvPicPr>
          <p:nvPr/>
        </p:nvPicPr>
        <p:blipFill>
          <a:blip r:embed="rId3"/>
          <a:stretch>
            <a:fillRect/>
          </a:stretch>
        </p:blipFill>
        <p:spPr>
          <a:xfrm>
            <a:off x="1160463" y="5791200"/>
            <a:ext cx="5667375" cy="685800"/>
          </a:xfrm>
          <a:prstGeom prst="rect">
            <a:avLst/>
          </a:prstGeom>
        </p:spPr>
      </p:pic>
    </p:spTree>
    <p:extLst>
      <p:ext uri="{BB962C8B-B14F-4D97-AF65-F5344CB8AC3E}">
        <p14:creationId xmlns:p14="http://schemas.microsoft.com/office/powerpoint/2010/main" val="2921813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0b0cb38fc259f04dc62f2a8b002b0c01">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26ee2e785dbf62eff75947e5b51df732"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3c940ca1-5ff5-4c12-9ecd-e33ede4a829f" ContentTypeId="0x0101"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Props1.xml><?xml version="1.0" encoding="utf-8"?>
<ds:datastoreItem xmlns:ds="http://schemas.openxmlformats.org/officeDocument/2006/customXml" ds:itemID="{BBA8BA8D-D40B-4C1C-A999-989C8C777A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3FEEC2-8205-427E-803A-2F96FFB0BA91}">
  <ds:schemaRefs>
    <ds:schemaRef ds:uri="Microsoft.SharePoint.Taxonomy.ContentTypeSync"/>
  </ds:schemaRefs>
</ds:datastoreItem>
</file>

<file path=customXml/itemProps3.xml><?xml version="1.0" encoding="utf-8"?>
<ds:datastoreItem xmlns:ds="http://schemas.openxmlformats.org/officeDocument/2006/customXml" ds:itemID="{F90DE7C9-0862-475B-81F5-AFDF1BFA0CED}">
  <ds:schemaRefs>
    <ds:schemaRef ds:uri="http://schemas.microsoft.com/sharepoint/v3/contenttype/forms"/>
  </ds:schemaRefs>
</ds:datastoreItem>
</file>

<file path=customXml/itemProps4.xml><?xml version="1.0" encoding="utf-8"?>
<ds:datastoreItem xmlns:ds="http://schemas.openxmlformats.org/officeDocument/2006/customXml" ds:itemID="{685F343D-7542-4AB8-82B9-99C248C7A893}">
  <ds:schemaRefs>
    <ds:schemaRef ds:uri="http://purl.org/dc/elements/1.1/"/>
    <ds:schemaRef ds:uri="51dc2e4b-bf63-4bda-b747-c27924f79ae2"/>
    <ds:schemaRef ds:uri="eb6d8c5d-5b31-4807-8756-a31b61bec20d"/>
    <ds:schemaRef ds:uri="http://purl.org/dc/dcmitype/"/>
    <ds:schemaRef ds:uri="http://schemas.microsoft.com/office/2006/metadata/properties"/>
    <ds:schemaRef ds:uri="http://purl.org/dc/term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f235ab88-6d95-44b4-9fae-e6e389b95fc3"/>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221</Words>
  <Application>Microsoft Office PowerPoint</Application>
  <PresentationFormat>Widescreen</PresentationFormat>
  <Paragraphs>12</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Where Play Builds Community</vt:lpstr>
      <vt:lpstr>The Tomken Grove Afterschool Program creates a recreational space outside of school where neighbourhood kids can spend time together in an electronics-free environment.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MandS Stories - Feb 22 Where Play Builds Community</dc:title>
  <dc:creator>The United Church of Canada</dc:creator>
  <cp:lastModifiedBy>Cara James</cp:lastModifiedBy>
  <cp:revision>59</cp:revision>
  <dcterms:created xsi:type="dcterms:W3CDTF">2025-12-17T18:41:10Z</dcterms:created>
  <dcterms:modified xsi:type="dcterms:W3CDTF">2026-01-28T14:23:44Z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