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FD20F702-3796-2593-BCFB-C3FEB4A38AFD}"/>
    <pc:docChg chg="modSld">
      <pc:chgData name="Lindsay Glennie" userId="S::lglennie@united-church.ca::e85a353d-2799-4edf-884d-40213d31629a" providerId="AD" clId="Web-{FD20F702-3796-2593-BCFB-C3FEB4A38AFD}" dt="2026-01-21T19:00:17.415" v="13"/>
      <pc:docMkLst>
        <pc:docMk/>
      </pc:docMkLst>
      <pc:sldChg chg="modSp">
        <pc:chgData name="Lindsay Glennie" userId="S::lglennie@united-church.ca::e85a353d-2799-4edf-884d-40213d31629a" providerId="AD" clId="Web-{FD20F702-3796-2593-BCFB-C3FEB4A38AFD}" dt="2026-01-21T18:59:44.696" v="9" actId="20577"/>
        <pc:sldMkLst>
          <pc:docMk/>
          <pc:sldMk cId="109857222" sldId="256"/>
        </pc:sldMkLst>
        <pc:spChg chg="mod">
          <ac:chgData name="Lindsay Glennie" userId="S::lglennie@united-church.ca::e85a353d-2799-4edf-884d-40213d31629a" providerId="AD" clId="Web-{FD20F702-3796-2593-BCFB-C3FEB4A38AFD}" dt="2026-01-21T18:59:44.696" v="9" actId="20577"/>
          <ac:spMkLst>
            <pc:docMk/>
            <pc:sldMk cId="109857222" sldId="256"/>
            <ac:spMk id="2" creationId="{00000000-0000-0000-0000-000000000000}"/>
          </ac:spMkLst>
        </pc:spChg>
        <pc:picChg chg="mod">
          <ac:chgData name="Lindsay Glennie" userId="S::lglennie@united-church.ca::e85a353d-2799-4edf-884d-40213d31629a" providerId="AD" clId="Web-{FD20F702-3796-2593-BCFB-C3FEB4A38AFD}" dt="2026-01-21T18:59:33.774" v="6" actId="1076"/>
          <ac:picMkLst>
            <pc:docMk/>
            <pc:sldMk cId="109857222" sldId="256"/>
            <ac:picMk id="4" creationId="{B28FFDB1-5AE8-8BF4-5FD4-251FE314237D}"/>
          </ac:picMkLst>
        </pc:picChg>
        <pc:picChg chg="mod">
          <ac:chgData name="Lindsay Glennie" userId="S::lglennie@united-church.ca::e85a353d-2799-4edf-884d-40213d31629a" providerId="AD" clId="Web-{FD20F702-3796-2593-BCFB-C3FEB4A38AFD}" dt="2026-01-21T18:59:41.212" v="8" actId="1076"/>
          <ac:picMkLst>
            <pc:docMk/>
            <pc:sldMk cId="109857222" sldId="256"/>
            <ac:picMk id="5" creationId="{26A0937D-90F6-A8E2-A4D6-11EFB1DAE7D9}"/>
          </ac:picMkLst>
        </pc:picChg>
      </pc:sldChg>
      <pc:sldChg chg="modSp modNotes">
        <pc:chgData name="Lindsay Glennie" userId="S::lglennie@united-church.ca::e85a353d-2799-4edf-884d-40213d31629a" providerId="AD" clId="Web-{FD20F702-3796-2593-BCFB-C3FEB4A38AFD}" dt="2026-01-21T19:00:17.415" v="13"/>
        <pc:sldMkLst>
          <pc:docMk/>
          <pc:sldMk cId="2921813172" sldId="257"/>
        </pc:sldMkLst>
        <pc:spChg chg="mod">
          <ac:chgData name="Lindsay Glennie" userId="S::lglennie@united-church.ca::e85a353d-2799-4edf-884d-40213d31629a" providerId="AD" clId="Web-{FD20F702-3796-2593-BCFB-C3FEB4A38AFD}" dt="2026-01-21T18:59:57.399" v="11" actId="20577"/>
          <ac:spMkLst>
            <pc:docMk/>
            <pc:sldMk cId="2921813172" sldId="257"/>
            <ac:spMk id="2" creationId="{171EFA4C-C095-FDDF-2B1F-105738079A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C5B-C87A-4FBD-A2CE-BB67B891C862}" type="datetimeFigureOut">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E569-9104-420F-988E-A613052177C4}" type="slidenum">
              <a:t>‹#›</a:t>
            </a:fld>
            <a:endParaRPr lang="en-US"/>
          </a:p>
        </p:txBody>
      </p:sp>
    </p:spTree>
    <p:extLst>
      <p:ext uri="{BB962C8B-B14F-4D97-AF65-F5344CB8AC3E}">
        <p14:creationId xmlns:p14="http://schemas.microsoft.com/office/powerpoint/2010/main" val="25998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Building on a Year of Care</a:t>
            </a:r>
          </a:p>
        </p:txBody>
      </p:sp>
      <p:sp>
        <p:nvSpPr>
          <p:cNvPr id="4" name="Slide Number Placeholder 3"/>
          <p:cNvSpPr>
            <a:spLocks noGrp="1"/>
          </p:cNvSpPr>
          <p:nvPr>
            <p:ph type="sldNum" sz="quarter" idx="5"/>
          </p:nvPr>
        </p:nvSpPr>
        <p:spPr/>
        <p:txBody>
          <a:bodyPr/>
          <a:lstStyle/>
          <a:p>
            <a:fld id="{B2B0E569-9104-420F-988E-A613052177C4}" type="slidenum">
              <a:t>1</a:t>
            </a:fld>
            <a:endParaRPr lang="en-US"/>
          </a:p>
        </p:txBody>
      </p:sp>
    </p:spTree>
    <p:extLst>
      <p:ext uri="{BB962C8B-B14F-4D97-AF65-F5344CB8AC3E}">
        <p14:creationId xmlns:p14="http://schemas.microsoft.com/office/powerpoint/2010/main" val="148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many places in February, winter persists with its short days and lingering cold. Everything seems to take a little more effort—getting out the door, checking in on one another, and finding energy when the season feels heavy. </a:t>
            </a:r>
          </a:p>
          <a:p>
            <a:r>
              <a:rPr lang="en-US" dirty="0"/>
              <a:t> </a:t>
            </a:r>
            <a:endParaRPr lang="en-US" dirty="0">
              <a:ea typeface="Calibri"/>
              <a:cs typeface="Calibri"/>
            </a:endParaRPr>
          </a:p>
          <a:p>
            <a:r>
              <a:rPr lang="en-US"/>
              <a:t>This time of year can feel long. But it’s also a reminder that care is deeply needed. Through Mission and Service, that care shows up in practical, meaningful ways. </a:t>
            </a:r>
          </a:p>
          <a:p>
            <a:r>
              <a:rPr lang="en-US" dirty="0"/>
              <a:t> </a:t>
            </a:r>
            <a:endParaRPr lang="en-US" dirty="0">
              <a:ea typeface="Calibri"/>
              <a:cs typeface="Calibri"/>
            </a:endParaRPr>
          </a:p>
          <a:p>
            <a:r>
              <a:rPr lang="en-US"/>
              <a:t>Through your generosity, Mission and Service partners are a consistent presence in the middle of winter—whether there’s snow or heat. Partners are supporting people facing food insecurity, displacement, isolation, and uncertainty. Your support becomes warmth, stability, and care where it’s needed now. </a:t>
            </a:r>
          </a:p>
          <a:p>
            <a:r>
              <a:rPr lang="en-US" dirty="0"/>
              <a:t> </a:t>
            </a:r>
            <a:endParaRPr lang="en-US" dirty="0">
              <a:ea typeface="Calibri"/>
              <a:cs typeface="Calibri"/>
            </a:endParaRPr>
          </a:p>
          <a:p>
            <a:r>
              <a:rPr lang="en-US"/>
              <a:t>Hope in winter doesn’t have to be dramatic. Sometimes it looks like consistency. Sometimes it looks like staying engaged in the face of enduring hardships. Mission and Service partners respond to the needs of their communities with commitment and creativity—and your support is needed to give them the flexibility to do that work well. </a:t>
            </a:r>
          </a:p>
          <a:p>
            <a:r>
              <a:rPr lang="en-US" dirty="0"/>
              <a:t> </a:t>
            </a:r>
            <a:endParaRPr lang="en-US" dirty="0">
              <a:ea typeface="Calibri"/>
              <a:cs typeface="Calibri"/>
            </a:endParaRPr>
          </a:p>
          <a:p>
            <a:r>
              <a:rPr lang="en-US" dirty="0"/>
              <a:t>Thank you for continuing to walk alongside Mission and Service partners. Your generosity makes a difference—steadily and when it matters most.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2B0E569-9104-420F-988E-A613052177C4}" type="slidenum">
              <a:t>2</a:t>
            </a:fld>
            <a:endParaRPr lang="en-US"/>
          </a:p>
        </p:txBody>
      </p:sp>
    </p:spTree>
    <p:extLst>
      <p:ext uri="{BB962C8B-B14F-4D97-AF65-F5344CB8AC3E}">
        <p14:creationId xmlns:p14="http://schemas.microsoft.com/office/powerpoint/2010/main" val="26834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now covered field with a heart shape in the middle&#10;&#10;AI-generated content may be incorrect.">
            <a:extLst>
              <a:ext uri="{FF2B5EF4-FFF2-40B4-BE49-F238E27FC236}">
                <a16:creationId xmlns:a16="http://schemas.microsoft.com/office/drawing/2014/main" id="{B28FFDB1-5AE8-8BF4-5FD4-251FE314237D}"/>
              </a:ext>
            </a:extLst>
          </p:cNvPr>
          <p:cNvPicPr>
            <a:picLocks noChangeAspect="1"/>
          </p:cNvPicPr>
          <p:nvPr/>
        </p:nvPicPr>
        <p:blipFill>
          <a:blip r:embed="rId3"/>
          <a:srcRect t="12500" b="12500"/>
          <a:stretch>
            <a:fillRect/>
          </a:stretch>
        </p:blipFill>
        <p:spPr>
          <a:xfrm rot="5400000">
            <a:off x="2667010" y="-2666989"/>
            <a:ext cx="6857999" cy="12191980"/>
          </a:xfrm>
          <a:prstGeom prst="rect">
            <a:avLst/>
          </a:prstGeom>
        </p:spPr>
      </p:pic>
      <p:sp>
        <p:nvSpPr>
          <p:cNvPr id="2" name="Title 1"/>
          <p:cNvSpPr>
            <a:spLocks noGrp="1"/>
          </p:cNvSpPr>
          <p:nvPr>
            <p:ph type="ctrTitle"/>
          </p:nvPr>
        </p:nvSpPr>
        <p:spPr>
          <a:xfrm>
            <a:off x="1524000" y="-659943"/>
            <a:ext cx="9144000" cy="2900518"/>
          </a:xfrm>
        </p:spPr>
        <p:txBody>
          <a:bodyPr>
            <a:normAutofit/>
          </a:bodyPr>
          <a:lstStyle/>
          <a:p>
            <a:r>
              <a:rPr lang="en-US" sz="6600" dirty="0">
                <a:solidFill>
                  <a:srgbClr val="FFFFFF"/>
                </a:solidFill>
                <a:ea typeface="+mj-lt"/>
                <a:cs typeface="+mj-lt"/>
              </a:rPr>
              <a:t>The Heart of Winter</a:t>
            </a:r>
            <a:endParaRPr lang="en-US" sz="6600">
              <a:ea typeface="+mj-lt"/>
              <a:cs typeface="+mj-lt"/>
            </a:endParaRPr>
          </a:p>
        </p:txBody>
      </p:sp>
      <p:pic>
        <p:nvPicPr>
          <p:cNvPr id="5" name="Picture 4" descr="A white and brown text&#10;&#10;AI-generated content may be incorrect.">
            <a:extLst>
              <a:ext uri="{FF2B5EF4-FFF2-40B4-BE49-F238E27FC236}">
                <a16:creationId xmlns:a16="http://schemas.microsoft.com/office/drawing/2014/main" id="{26A0937D-90F6-A8E2-A4D6-11EFB1DAE7D9}"/>
              </a:ext>
            </a:extLst>
          </p:cNvPr>
          <p:cNvPicPr>
            <a:picLocks noChangeAspect="1"/>
          </p:cNvPicPr>
          <p:nvPr/>
        </p:nvPicPr>
        <p:blipFill>
          <a:blip r:embed="rId4"/>
          <a:stretch>
            <a:fillRect/>
          </a:stretch>
        </p:blipFill>
        <p:spPr>
          <a:xfrm>
            <a:off x="3738563" y="5106587"/>
            <a:ext cx="4714875" cy="59055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1EFA4C-C095-FDDF-2B1F-105738079AC0}"/>
              </a:ext>
            </a:extLst>
          </p:cNvPr>
          <p:cNvSpPr>
            <a:spLocks noGrp="1"/>
          </p:cNvSpPr>
          <p:nvPr>
            <p:ph type="title"/>
          </p:nvPr>
        </p:nvSpPr>
        <p:spPr>
          <a:xfrm>
            <a:off x="3238746" y="623450"/>
            <a:ext cx="7761936" cy="4592609"/>
          </a:xfrm>
        </p:spPr>
        <p:txBody>
          <a:bodyPr vert="horz" lIns="91440" tIns="45720" rIns="91440" bIns="45720" rtlCol="0" anchor="t">
            <a:noAutofit/>
          </a:bodyPr>
          <a:lstStyle/>
          <a:p>
            <a:pPr algn="r"/>
            <a:r>
              <a:rPr lang="en-US" sz="6600" kern="1200" dirty="0">
                <a:solidFill>
                  <a:srgbClr val="FFFFFF"/>
                </a:solidFill>
                <a:ea typeface="+mj-lt"/>
                <a:cs typeface="+mj-lt"/>
              </a:rPr>
              <a:t>This </a:t>
            </a:r>
            <a:r>
              <a:rPr lang="en-US" sz="6600" dirty="0">
                <a:solidFill>
                  <a:srgbClr val="FFFFFF"/>
                </a:solidFill>
                <a:ea typeface="+mj-lt"/>
                <a:cs typeface="+mj-lt"/>
              </a:rPr>
              <a:t>time of </a:t>
            </a:r>
            <a:r>
              <a:rPr lang="en-US" sz="6600" kern="1200" dirty="0">
                <a:solidFill>
                  <a:srgbClr val="FFFFFF"/>
                </a:solidFill>
                <a:ea typeface="+mj-lt"/>
                <a:cs typeface="+mj-lt"/>
              </a:rPr>
              <a:t>year can </a:t>
            </a:r>
            <a:r>
              <a:rPr lang="en-US" sz="6600" dirty="0">
                <a:solidFill>
                  <a:srgbClr val="FFFFFF"/>
                </a:solidFill>
                <a:ea typeface="+mj-lt"/>
                <a:cs typeface="+mj-lt"/>
              </a:rPr>
              <a:t>feel long. But it’s also a reminder that care is deeply needed</a:t>
            </a:r>
            <a:r>
              <a:rPr lang="en-US" sz="6600" kern="1200" dirty="0">
                <a:solidFill>
                  <a:srgbClr val="FFFFFF"/>
                </a:solidFill>
                <a:ea typeface="+mj-lt"/>
                <a:cs typeface="+mj-lt"/>
              </a:rPr>
              <a:t>.</a:t>
            </a:r>
            <a:endParaRPr lang="en-US" dirty="0">
              <a:ea typeface="+mj-lt"/>
              <a:cs typeface="+mj-lt"/>
            </a:endParaRP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descr="A white and brown text&#10;&#10;AI-generated content may be incorrect.">
            <a:extLst>
              <a:ext uri="{FF2B5EF4-FFF2-40B4-BE49-F238E27FC236}">
                <a16:creationId xmlns:a16="http://schemas.microsoft.com/office/drawing/2014/main" id="{A18BD4A3-6ADD-11A4-38AD-D64D0EC55E58}"/>
              </a:ext>
            </a:extLst>
          </p:cNvPr>
          <p:cNvPicPr>
            <a:picLocks noChangeAspect="1"/>
          </p:cNvPicPr>
          <p:nvPr/>
        </p:nvPicPr>
        <p:blipFill>
          <a:blip r:embed="rId3"/>
          <a:stretch>
            <a:fillRect/>
          </a:stretch>
        </p:blipFill>
        <p:spPr>
          <a:xfrm>
            <a:off x="1160463" y="5791200"/>
            <a:ext cx="5667375" cy="685800"/>
          </a:xfrm>
          <a:prstGeom prst="rect">
            <a:avLst/>
          </a:prstGeom>
        </p:spPr>
      </p:pic>
    </p:spTree>
    <p:extLst>
      <p:ext uri="{BB962C8B-B14F-4D97-AF65-F5344CB8AC3E}">
        <p14:creationId xmlns:p14="http://schemas.microsoft.com/office/powerpoint/2010/main" val="29218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37D70903-7F2C-49DC-BE47-FF8A96FFD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FEEC2-8205-427E-803A-2F96FFB0BA91}">
  <ds:schemaRefs>
    <ds:schemaRef ds:uri="Microsoft.SharePoint.Taxonomy.ContentTypeSync"/>
  </ds:schemaRefs>
</ds:datastoreItem>
</file>

<file path=customXml/itemProps3.xml><?xml version="1.0" encoding="utf-8"?>
<ds:datastoreItem xmlns:ds="http://schemas.openxmlformats.org/officeDocument/2006/customXml" ds:itemID="{F90DE7C9-0862-475B-81F5-AFDF1BFA0CED}">
  <ds:schemaRefs>
    <ds:schemaRef ds:uri="http://schemas.microsoft.com/sharepoint/v3/contenttype/forms"/>
  </ds:schemaRefs>
</ds:datastoreItem>
</file>

<file path=customXml/itemProps4.xml><?xml version="1.0" encoding="utf-8"?>
<ds:datastoreItem xmlns:ds="http://schemas.openxmlformats.org/officeDocument/2006/customXml" ds:itemID="{685F343D-7542-4AB8-82B9-99C248C7A893}">
  <ds:schemaRefs>
    <ds:schemaRef ds:uri="http://schemas.microsoft.com/office/2006/documentManagement/types"/>
    <ds:schemaRef ds:uri="http://www.w3.org/XML/1998/namespace"/>
    <ds:schemaRef ds:uri="eb6d8c5d-5b31-4807-8756-a31b61bec20d"/>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 ds:uri="f235ab88-6d95-44b4-9fae-e6e389b95fc3"/>
    <ds:schemaRef ds:uri="51dc2e4b-bf63-4bda-b747-c27924f79ae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252</Words>
  <Application>Microsoft Office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The Heart of Winter</vt:lpstr>
      <vt:lpstr>This time of year can feel long. But it’s also a reminder that care is deeply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 Feb 1 The Heart of Winter</dc:title>
  <dc:creator>The United Church of Canada</dc:creator>
  <cp:lastModifiedBy>Cara James</cp:lastModifiedBy>
  <cp:revision>35</cp:revision>
  <dcterms:created xsi:type="dcterms:W3CDTF">2025-12-17T18:41:10Z</dcterms:created>
  <dcterms:modified xsi:type="dcterms:W3CDTF">2026-01-28T14:20:44Z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