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22"/>
  </p:notesMasterIdLst>
  <p:handoutMasterIdLst>
    <p:handoutMasterId r:id="rId23"/>
  </p:handoutMasterIdLst>
  <p:sldIdLst>
    <p:sldId id="1511" r:id="rId6"/>
    <p:sldId id="1447" r:id="rId7"/>
    <p:sldId id="1513" r:id="rId8"/>
    <p:sldId id="1502" r:id="rId9"/>
    <p:sldId id="1505" r:id="rId10"/>
    <p:sldId id="1504" r:id="rId11"/>
    <p:sldId id="1506" r:id="rId12"/>
    <p:sldId id="1507" r:id="rId13"/>
    <p:sldId id="1427" r:id="rId14"/>
    <p:sldId id="1436" r:id="rId15"/>
    <p:sldId id="1455" r:id="rId16"/>
    <p:sldId id="1456" r:id="rId17"/>
    <p:sldId id="1457" r:id="rId18"/>
    <p:sldId id="1453" r:id="rId19"/>
    <p:sldId id="1450" r:id="rId20"/>
    <p:sldId id="1451" r:id="rId21"/>
  </p:sldIdLst>
  <p:sldSz cx="12192000" cy="6858000"/>
  <p:notesSz cx="9309100" cy="7023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579857-9888-AF73-EA22-12A4F101AF89}" name="Jennifer Henry" initials="JH" userId="S::jhenry@united-church.ca::f58b4076-4b69-45ff-bc49-ba3225829e52" providerId="AD"/>
  <p188:author id="{C1AD8DCA-A501-B264-2898-AD279ECDD93A}" name="Cameron Fraser" initials="CF" userId="S::cfraser@united-church.ca::245e3e3e-3dd6-49f6-afa3-622778a834dd" providerId="AD"/>
  <p188:author id="{79D6AEE7-7AF7-6F54-D934-836E93EB3B2A}" name="Prathit Patel" initials="PP" userId="S::PPatel@united-church.ca::290b399a-bf9b-435f-a186-34edd9b3f50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meron" initials="C" lastIdx="289" clrIdx="0">
    <p:extLst>
      <p:ext uri="{19B8F6BF-5375-455C-9EA6-DF929625EA0E}">
        <p15:presenceInfo xmlns:p15="http://schemas.microsoft.com/office/powerpoint/2012/main" userId="S::CFraser@united-church.ca::245e3e3e-3dd6-49f6-afa3-622778a834dd" providerId="AD"/>
      </p:ext>
    </p:extLst>
  </p:cmAuthor>
  <p:cmAuthor id="2" name="Jennifer Henry" initials="JH" lastIdx="37" clrIdx="1">
    <p:extLst>
      <p:ext uri="{19B8F6BF-5375-455C-9EA6-DF929625EA0E}">
        <p15:presenceInfo xmlns:p15="http://schemas.microsoft.com/office/powerpoint/2012/main" userId="S::jhenry@united-church.ca::f58b4076-4b69-45ff-bc49-ba3225829e52" providerId="AD"/>
      </p:ext>
    </p:extLst>
  </p:cmAuthor>
  <p:cmAuthor id="3" name="Clara Siisii" initials="CS" lastIdx="9" clrIdx="2">
    <p:extLst>
      <p:ext uri="{19B8F6BF-5375-455C-9EA6-DF929625EA0E}">
        <p15:presenceInfo xmlns:p15="http://schemas.microsoft.com/office/powerpoint/2012/main" userId="S::csiisii@united-church.ca::bff38757-5a65-4c8e-9293-cfa1bcff3220" providerId="AD"/>
      </p:ext>
    </p:extLst>
  </p:cmAuthor>
  <p:cmAuthor id="4" name="Harry Li" initials="HL" lastIdx="2" clrIdx="3">
    <p:extLst>
      <p:ext uri="{19B8F6BF-5375-455C-9EA6-DF929625EA0E}">
        <p15:presenceInfo xmlns:p15="http://schemas.microsoft.com/office/powerpoint/2012/main" userId="S::hli@united-church.ca::c89e93e3-61f6-45c1-815f-5311fad1325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478"/>
    <a:srgbClr val="90651E"/>
    <a:srgbClr val="D23424"/>
    <a:srgbClr val="FFFFFF"/>
    <a:srgbClr val="002B55"/>
    <a:srgbClr val="818181"/>
    <a:srgbClr val="ABABAB"/>
    <a:srgbClr val="E0E0E0"/>
    <a:srgbClr val="EB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ke Sarabia" userId="5bd3e317-76bc-4727-ae78-e1b6bac1a226" providerId="ADAL" clId="{CD5F1345-A0FB-44F0-8D4C-C4F896DAA69C}"/>
    <pc:docChg chg="custSel modMainMaster">
      <pc:chgData name="Luke Sarabia" userId="5bd3e317-76bc-4727-ae78-e1b6bac1a226" providerId="ADAL" clId="{CD5F1345-A0FB-44F0-8D4C-C4F896DAA69C}" dt="2025-12-01T20:54:15.618" v="9" actId="1076"/>
      <pc:docMkLst>
        <pc:docMk/>
      </pc:docMkLst>
      <pc:sldMasterChg chg="modSldLayout">
        <pc:chgData name="Luke Sarabia" userId="5bd3e317-76bc-4727-ae78-e1b6bac1a226" providerId="ADAL" clId="{CD5F1345-A0FB-44F0-8D4C-C4F896DAA69C}" dt="2025-12-01T20:54:15.618" v="9" actId="1076"/>
        <pc:sldMasterMkLst>
          <pc:docMk/>
          <pc:sldMasterMk cId="2460954070" sldId="2147483660"/>
        </pc:sldMasterMkLst>
        <pc:sldLayoutChg chg="addSp delSp modSp mod">
          <pc:chgData name="Luke Sarabia" userId="5bd3e317-76bc-4727-ae78-e1b6bac1a226" providerId="ADAL" clId="{CD5F1345-A0FB-44F0-8D4C-C4F896DAA69C}" dt="2025-12-01T20:54:15.618" v="9" actId="1076"/>
          <pc:sldLayoutMkLst>
            <pc:docMk/>
            <pc:sldMasterMk cId="2460954070" sldId="2147483660"/>
            <pc:sldLayoutMk cId="2385387890" sldId="2147483661"/>
          </pc:sldLayoutMkLst>
          <pc:spChg chg="add del mod">
            <ac:chgData name="Luke Sarabia" userId="5bd3e317-76bc-4727-ae78-e1b6bac1a226" providerId="ADAL" clId="{CD5F1345-A0FB-44F0-8D4C-C4F896DAA69C}" dt="2025-12-01T20:53:09.212" v="2"/>
            <ac:spMkLst>
              <pc:docMk/>
              <pc:sldMasterMk cId="2460954070" sldId="2147483660"/>
              <pc:sldLayoutMk cId="2385387890" sldId="2147483661"/>
              <ac:spMk id="5" creationId="{5DF43E83-8CB4-4369-A16D-46F015E8916F}"/>
            </ac:spMkLst>
          </pc:spChg>
          <pc:picChg chg="add mod">
            <ac:chgData name="Luke Sarabia" userId="5bd3e317-76bc-4727-ae78-e1b6bac1a226" providerId="ADAL" clId="{CD5F1345-A0FB-44F0-8D4C-C4F896DAA69C}" dt="2025-12-01T20:54:15.618" v="9" actId="1076"/>
            <ac:picMkLst>
              <pc:docMk/>
              <pc:sldMasterMk cId="2460954070" sldId="2147483660"/>
              <pc:sldLayoutMk cId="2385387890" sldId="2147483661"/>
              <ac:picMk id="7" creationId="{CF1D9B4C-CA35-4AE7-BC75-D328C2CBA16F}"/>
            </ac:picMkLst>
          </pc:picChg>
          <pc:picChg chg="del">
            <ac:chgData name="Luke Sarabia" userId="5bd3e317-76bc-4727-ae78-e1b6bac1a226" providerId="ADAL" clId="{CD5F1345-A0FB-44F0-8D4C-C4F896DAA69C}" dt="2025-12-01T20:52:51.946" v="0" actId="478"/>
            <ac:picMkLst>
              <pc:docMk/>
              <pc:sldMasterMk cId="2460954070" sldId="2147483660"/>
              <pc:sldLayoutMk cId="2385387890" sldId="2147483661"/>
              <ac:picMk id="16" creationId="{205A5DD6-CBC2-6A43-B363-722EC5005FDD}"/>
            </ac:picMkLst>
          </pc:pic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/>
              <a:t>Total</a:t>
            </a:r>
            <a:r>
              <a:rPr lang="en-US" sz="3600" b="1" baseline="0"/>
              <a:t> Membership </a:t>
            </a:r>
          </a:p>
          <a:p>
            <a:pPr>
              <a:defRPr sz="2400"/>
            </a:pPr>
            <a:r>
              <a:rPr lang="en-US" sz="3600" b="1" baseline="0">
                <a:solidFill>
                  <a:srgbClr val="90651E"/>
                </a:solidFill>
              </a:rPr>
              <a:t>1992</a:t>
            </a:r>
            <a:r>
              <a:rPr lang="en-US" sz="3600" b="1" baseline="0"/>
              <a:t>, </a:t>
            </a:r>
            <a:r>
              <a:rPr lang="en-US" sz="3600" b="1" baseline="0">
                <a:solidFill>
                  <a:srgbClr val="264478"/>
                </a:solidFill>
              </a:rPr>
              <a:t>2023</a:t>
            </a:r>
            <a:r>
              <a:rPr lang="en-US" sz="3600" b="1" baseline="0"/>
              <a:t>, </a:t>
            </a:r>
            <a:r>
              <a:rPr lang="en-US" sz="3600" b="1" baseline="0">
                <a:solidFill>
                  <a:srgbClr val="C00000"/>
                </a:solidFill>
              </a:rPr>
              <a:t>2035</a:t>
            </a:r>
          </a:p>
        </c:rich>
      </c:tx>
      <c:layout>
        <c:manualLayout>
          <c:xMode val="edge"/>
          <c:yMode val="edge"/>
          <c:x val="0.33690812499833345"/>
          <c:y val="1.23381550023595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480209637388881E-2"/>
          <c:y val="0.10376961714015642"/>
          <c:w val="0.96503958072522222"/>
          <c:h val="0.79233213629846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564-4183-A1BC-CDDB12E14864}"/>
              </c:ext>
            </c:extLst>
          </c:dPt>
          <c:dPt>
            <c:idx val="1"/>
            <c:invertIfNegative val="0"/>
            <c:bubble3D val="0"/>
            <c:spPr>
              <a:solidFill>
                <a:srgbClr val="26447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64-4183-A1BC-CDDB12E14864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2D-48E8-8641-734AC37B0A29}"/>
              </c:ext>
            </c:extLst>
          </c:dPt>
          <c:dLbls>
            <c:dLbl>
              <c:idx val="1"/>
              <c:layout>
                <c:manualLayout>
                  <c:x val="-2.9447598983060792E-3"/>
                  <c:y val="2.188899624646722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564-4183-A1BC-CDDB12E148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767055</c:v>
                </c:pt>
                <c:pt idx="1">
                  <c:v>321054</c:v>
                </c:pt>
                <c:pt idx="2">
                  <c:v>111000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1-4477-A7F0-1AFF9A8505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896809199"/>
        <c:axId val="1896820015"/>
      </c:barChart>
      <c:catAx>
        <c:axId val="18968091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820015"/>
        <c:crosses val="autoZero"/>
        <c:auto val="1"/>
        <c:lblAlgn val="ctr"/>
        <c:lblOffset val="100"/>
        <c:noMultiLvlLbl val="0"/>
      </c:catAx>
      <c:valAx>
        <c:axId val="1896820015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8968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baseline="0"/>
              <a:t>Average Sunday Worship Attendance </a:t>
            </a:r>
          </a:p>
          <a:p>
            <a:pPr>
              <a:defRPr/>
            </a:pPr>
            <a:r>
              <a:rPr lang="en-US" sz="3600" b="1" baseline="0">
                <a:solidFill>
                  <a:srgbClr val="90651E"/>
                </a:solidFill>
              </a:rPr>
              <a:t>1992</a:t>
            </a:r>
            <a:r>
              <a:rPr lang="en-US" sz="3600" b="1" baseline="0"/>
              <a:t>, </a:t>
            </a:r>
            <a:r>
              <a:rPr lang="en-US" sz="3600" b="1" baseline="0">
                <a:solidFill>
                  <a:srgbClr val="264478"/>
                </a:solidFill>
              </a:rPr>
              <a:t>2023</a:t>
            </a:r>
            <a:r>
              <a:rPr lang="en-US" sz="3600" b="1" baseline="0"/>
              <a:t>, </a:t>
            </a:r>
            <a:r>
              <a:rPr lang="en-US" sz="3600" b="1" baseline="0">
                <a:solidFill>
                  <a:srgbClr val="D23424"/>
                </a:solidFill>
              </a:rPr>
              <a:t>2035</a:t>
            </a:r>
          </a:p>
        </c:rich>
      </c:tx>
      <c:layout>
        <c:manualLayout>
          <c:xMode val="edge"/>
          <c:yMode val="edge"/>
          <c:x val="0.36886658295685815"/>
          <c:y val="4.687499711644949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480209637388881E-2"/>
          <c:y val="0.10376961714015642"/>
          <c:w val="0.96503958072522222"/>
          <c:h val="0.79233213629846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564-4183-A1BC-CDDB12E14864}"/>
              </c:ext>
            </c:extLst>
          </c:dPt>
          <c:dPt>
            <c:idx val="1"/>
            <c:invertIfNegative val="0"/>
            <c:bubble3D val="0"/>
            <c:spPr>
              <a:solidFill>
                <a:srgbClr val="26447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64-4183-A1BC-CDDB12E14864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2D-48E8-8641-734AC37B0A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324222</c:v>
                </c:pt>
                <c:pt idx="1">
                  <c:v>110877</c:v>
                </c:pt>
                <c:pt idx="2">
                  <c:v>8174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1-4477-A7F0-1AFF9A8505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896809199"/>
        <c:axId val="1896820015"/>
      </c:barChart>
      <c:catAx>
        <c:axId val="18968091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820015"/>
        <c:crosses val="autoZero"/>
        <c:auto val="1"/>
        <c:lblAlgn val="ctr"/>
        <c:lblOffset val="100"/>
        <c:noMultiLvlLbl val="0"/>
      </c:catAx>
      <c:valAx>
        <c:axId val="1896820015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8968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/>
              <a:t>Total</a:t>
            </a:r>
            <a:r>
              <a:rPr lang="en-US" sz="3600" b="1" baseline="0"/>
              <a:t> Identifiable Givers </a:t>
            </a:r>
          </a:p>
          <a:p>
            <a:pPr>
              <a:defRPr sz="3600" b="1"/>
            </a:pPr>
            <a:r>
              <a:rPr lang="en-US" sz="3600" b="1" baseline="0">
                <a:solidFill>
                  <a:srgbClr val="90651E"/>
                </a:solidFill>
              </a:rPr>
              <a:t>1992</a:t>
            </a:r>
            <a:r>
              <a:rPr lang="en-US" sz="3600" b="1" baseline="0"/>
              <a:t>, </a:t>
            </a:r>
            <a:r>
              <a:rPr lang="en-US" sz="3600" b="1" baseline="0">
                <a:solidFill>
                  <a:srgbClr val="264478"/>
                </a:solidFill>
              </a:rPr>
              <a:t>2023</a:t>
            </a:r>
            <a:r>
              <a:rPr lang="en-US" sz="3600" b="1" baseline="0"/>
              <a:t>, </a:t>
            </a:r>
            <a:r>
              <a:rPr lang="en-US" sz="3600" b="1" baseline="0">
                <a:solidFill>
                  <a:srgbClr val="D23424"/>
                </a:solidFill>
              </a:rPr>
              <a:t>2035</a:t>
            </a:r>
            <a:r>
              <a:rPr lang="en-US" sz="3600" b="1" baseline="0"/>
              <a:t> </a:t>
            </a:r>
          </a:p>
        </c:rich>
      </c:tx>
      <c:layout>
        <c:manualLayout>
          <c:xMode val="edge"/>
          <c:yMode val="edge"/>
          <c:x val="0.25346942120736071"/>
          <c:y val="2.343749855822474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480209637388881E-2"/>
          <c:y val="0.11314461656344631"/>
          <c:w val="0.96503958072522222"/>
          <c:h val="0.79233213629846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564-4183-A1BC-CDDB12E14864}"/>
              </c:ext>
            </c:extLst>
          </c:dPt>
          <c:dPt>
            <c:idx val="1"/>
            <c:invertIfNegative val="0"/>
            <c:bubble3D val="0"/>
            <c:spPr>
              <a:solidFill>
                <a:srgbClr val="26447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64-4183-A1BC-CDDB12E14864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2D-48E8-8641-734AC37B0A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404920</c:v>
                </c:pt>
                <c:pt idx="1">
                  <c:v>149909</c:v>
                </c:pt>
                <c:pt idx="2">
                  <c:v>46959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1-4477-A7F0-1AFF9A8505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896809199"/>
        <c:axId val="1896820015"/>
      </c:barChart>
      <c:catAx>
        <c:axId val="18968091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820015"/>
        <c:crosses val="autoZero"/>
        <c:auto val="1"/>
        <c:lblAlgn val="ctr"/>
        <c:lblOffset val="100"/>
        <c:noMultiLvlLbl val="0"/>
      </c:catAx>
      <c:valAx>
        <c:axId val="1896820015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8968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/>
              <a:t>Total</a:t>
            </a:r>
            <a:r>
              <a:rPr lang="en-US" sz="3600" b="1" baseline="0" dirty="0"/>
              <a:t> Participants in Sunday School </a:t>
            </a:r>
            <a:r>
              <a:rPr lang="en-US" sz="3600" b="1" baseline="0" dirty="0">
                <a:solidFill>
                  <a:srgbClr val="90651E"/>
                </a:solidFill>
              </a:rPr>
              <a:t>1992</a:t>
            </a:r>
            <a:r>
              <a:rPr lang="en-US" sz="3600" b="1" baseline="0" dirty="0"/>
              <a:t>, </a:t>
            </a:r>
            <a:r>
              <a:rPr lang="en-US" sz="3600" b="1" baseline="0" dirty="0">
                <a:solidFill>
                  <a:srgbClr val="002B55"/>
                </a:solidFill>
              </a:rPr>
              <a:t>2023</a:t>
            </a:r>
            <a:r>
              <a:rPr lang="en-US" sz="3600" b="1" baseline="0" dirty="0"/>
              <a:t>, and </a:t>
            </a:r>
            <a:r>
              <a:rPr lang="en-US" sz="3600" b="1" baseline="0" dirty="0">
                <a:solidFill>
                  <a:srgbClr val="D23424"/>
                </a:solidFill>
              </a:rPr>
              <a:t>2035</a:t>
            </a:r>
          </a:p>
        </c:rich>
      </c:tx>
      <c:layout>
        <c:manualLayout>
          <c:xMode val="edge"/>
          <c:yMode val="edge"/>
          <c:x val="0.2263988703555289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480209637388881E-2"/>
          <c:y val="0.10376961714015642"/>
          <c:w val="0.96503958072522222"/>
          <c:h val="0.79233213629846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564-4183-A1BC-CDDB12E14864}"/>
              </c:ext>
            </c:extLst>
          </c:dPt>
          <c:dPt>
            <c:idx val="1"/>
            <c:invertIfNegative val="0"/>
            <c:bubble3D val="0"/>
            <c:spPr>
              <a:solidFill>
                <a:srgbClr val="26447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64-4183-A1BC-CDDB12E14864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2D-48E8-8641-734AC37B0A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185033</c:v>
                </c:pt>
                <c:pt idx="1">
                  <c:v>18048</c:v>
                </c:pt>
                <c:pt idx="2">
                  <c:v>2554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1-4477-A7F0-1AFF9A8505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896809199"/>
        <c:axId val="1896820015"/>
      </c:barChart>
      <c:catAx>
        <c:axId val="18968091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820015"/>
        <c:crosses val="autoZero"/>
        <c:auto val="1"/>
        <c:lblAlgn val="ctr"/>
        <c:lblOffset val="100"/>
        <c:noMultiLvlLbl val="0"/>
      </c:catAx>
      <c:valAx>
        <c:axId val="1896820015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18968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baseline="0"/>
              <a:t>Number of Pastoral Charges </a:t>
            </a:r>
          </a:p>
          <a:p>
            <a:pPr>
              <a:defRPr sz="3600"/>
            </a:pPr>
            <a:r>
              <a:rPr lang="en-US" sz="3600" b="1" baseline="0">
                <a:solidFill>
                  <a:srgbClr val="90651E"/>
                </a:solidFill>
              </a:rPr>
              <a:t>1992</a:t>
            </a:r>
            <a:r>
              <a:rPr lang="en-US" sz="3600" b="1" baseline="0"/>
              <a:t>, </a:t>
            </a:r>
            <a:r>
              <a:rPr lang="en-US" sz="3600" b="1" baseline="0">
                <a:solidFill>
                  <a:srgbClr val="264478"/>
                </a:solidFill>
              </a:rPr>
              <a:t>2023</a:t>
            </a:r>
            <a:r>
              <a:rPr lang="en-US" sz="3600" b="1" baseline="0"/>
              <a:t>, </a:t>
            </a:r>
            <a:r>
              <a:rPr lang="en-US" sz="3600" b="1" baseline="0">
                <a:solidFill>
                  <a:srgbClr val="D23424"/>
                </a:solidFill>
              </a:rPr>
              <a:t>2035</a:t>
            </a:r>
            <a:endParaRPr lang="en-US" sz="3600" b="1">
              <a:solidFill>
                <a:srgbClr val="D23424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480209637388881E-2"/>
          <c:y val="9.4394617716866525E-2"/>
          <c:w val="0.96503958072522222"/>
          <c:h val="0.79233213629846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564-4183-A1BC-CDDB12E14864}"/>
              </c:ext>
            </c:extLst>
          </c:dPt>
          <c:dPt>
            <c:idx val="1"/>
            <c:invertIfNegative val="0"/>
            <c:bubble3D val="0"/>
            <c:spPr>
              <a:solidFill>
                <a:srgbClr val="26447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64-4183-A1BC-CDDB12E14864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C8D-4877-A455-50ADF32FB9BF}"/>
              </c:ext>
            </c:extLst>
          </c:dPt>
          <c:dLbls>
            <c:dLbl>
              <c:idx val="0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564-4183-A1BC-CDDB12E14864}"/>
                </c:ext>
              </c:extLst>
            </c:dLbl>
            <c:dLbl>
              <c:idx val="1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9564-4183-A1BC-CDDB12E14864}"/>
                </c:ext>
              </c:extLst>
            </c:dLbl>
            <c:dLbl>
              <c:idx val="2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0C8D-4877-A455-50ADF32FB9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2423</c:v>
                </c:pt>
                <c:pt idx="1">
                  <c:v>1976</c:v>
                </c:pt>
                <c:pt idx="2">
                  <c:v>1633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C1-4477-A7F0-1AFF9A8505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896809199"/>
        <c:axId val="1896820015"/>
      </c:barChart>
      <c:catAx>
        <c:axId val="18968091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820015"/>
        <c:crosses val="autoZero"/>
        <c:auto val="1"/>
        <c:lblAlgn val="ctr"/>
        <c:lblOffset val="100"/>
        <c:noMultiLvlLbl val="0"/>
      </c:catAx>
      <c:valAx>
        <c:axId val="1896820015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968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Pastoral Charges with Deficit</a:t>
            </a:r>
            <a:r>
              <a:rPr lang="en-US" baseline="0" dirty="0"/>
              <a:t> vs. Surplus in 1992, 2023, and 2035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PC with a deficit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17E-4481-A5C8-1DDE6E3B3CF6}"/>
              </c:ext>
            </c:extLst>
          </c:dPt>
          <c:dPt>
            <c:idx val="1"/>
            <c:invertIfNegative val="0"/>
            <c:bubble3D val="0"/>
            <c:spPr>
              <a:solidFill>
                <a:srgbClr val="002B5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17E-4481-A5C8-1DDE6E3B3CF6}"/>
              </c:ext>
            </c:extLst>
          </c:dPt>
          <c:dPt>
            <c:idx val="2"/>
            <c:invertIfNegative val="0"/>
            <c:bubble3D val="0"/>
            <c:spPr>
              <a:solidFill>
                <a:srgbClr val="D2342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B17E-4481-A5C8-1DDE6E3B3CF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5CAF94EB-B93A-478F-ACAD-B12B56F6350D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CA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17E-4481-A5C8-1DDE6E3B3CF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4AAE8AA-63A7-4F48-A183-4F2EB09A95A7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CA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B17E-4481-A5C8-1DDE6E3B3C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278</c:v>
                </c:pt>
                <c:pt idx="1">
                  <c:v>873</c:v>
                </c:pt>
                <c:pt idx="2">
                  <c:v>990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7E-4481-A5C8-1DDE6E3B3CF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PC with a surplus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90651E">
                      <a:tint val="66000"/>
                      <a:satMod val="160000"/>
                    </a:srgbClr>
                  </a:gs>
                  <a:gs pos="50000">
                    <a:srgbClr val="90651E">
                      <a:tint val="44500"/>
                      <a:satMod val="160000"/>
                    </a:srgbClr>
                  </a:gs>
                  <a:gs pos="100000">
                    <a:srgbClr val="90651E">
                      <a:tint val="23500"/>
                      <a:satMod val="160000"/>
                    </a:srgbClr>
                  </a:gs>
                </a:gsLst>
                <a:lin ang="189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7E-4481-A5C8-1DDE6E3B3CF6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17E-4481-A5C8-1DDE6E3B3CF6}"/>
              </c:ext>
            </c:extLst>
          </c:dPt>
          <c:dPt>
            <c:idx val="2"/>
            <c:invertIfNegative val="0"/>
            <c:bubble3D val="0"/>
            <c:spPr>
              <a:gradFill flip="none" rotWithShape="1">
                <a:gsLst>
                  <a:gs pos="0">
                    <a:srgbClr val="D23424">
                      <a:tint val="66000"/>
                      <a:satMod val="160000"/>
                    </a:srgbClr>
                  </a:gs>
                  <a:gs pos="50000">
                    <a:srgbClr val="D23424">
                      <a:tint val="44500"/>
                      <a:satMod val="160000"/>
                    </a:srgbClr>
                  </a:gs>
                  <a:gs pos="100000">
                    <a:srgbClr val="D23424">
                      <a:tint val="23500"/>
                      <a:satMod val="160000"/>
                    </a:srgbClr>
                  </a:gs>
                </a:gsLst>
                <a:lin ang="189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17E-4481-A5C8-1DDE6E3B3CF6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1992</c:v>
                </c:pt>
                <c:pt idx="1">
                  <c:v>2023</c:v>
                </c:pt>
                <c:pt idx="2">
                  <c:v>2035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2129</c:v>
                </c:pt>
                <c:pt idx="1">
                  <c:v>1103</c:v>
                </c:pt>
                <c:pt idx="2">
                  <c:v>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7E-4481-A5C8-1DDE6E3B3CF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40213024"/>
        <c:axId val="1040218016"/>
      </c:barChart>
      <c:catAx>
        <c:axId val="1040213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0218016"/>
        <c:crosses val="autoZero"/>
        <c:auto val="1"/>
        <c:lblAlgn val="ctr"/>
        <c:lblOffset val="100"/>
        <c:noMultiLvlLbl val="0"/>
      </c:catAx>
      <c:valAx>
        <c:axId val="10402180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40213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Communities of Faith served by Ministry Personnel in 1992, 2023, and 2035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187500000000001E-2"/>
          <c:y val="0.14191405377005081"/>
          <c:w val="0.96562499999999996"/>
          <c:h val="0.70511031587658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1992</c:v>
                </c:pt>
              </c:strCache>
            </c:strRef>
          </c:tx>
          <c:spPr>
            <a:solidFill>
              <a:srgbClr val="90651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8E4D-4750-A06B-BF08ACFAD5D5}"/>
              </c:ext>
            </c:extLst>
          </c:dPt>
          <c:dPt>
            <c:idx val="1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E4D-4750-A06B-BF08ACFAD5D5}"/>
              </c:ext>
            </c:extLst>
          </c:dPt>
          <c:dPt>
            <c:idx val="2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8E4D-4750-A06B-BF08ACFAD5D5}"/>
              </c:ext>
            </c:extLst>
          </c:dPt>
          <c:dPt>
            <c:idx val="3"/>
            <c:invertIfNegative val="0"/>
            <c:bubble3D val="0"/>
            <c:spPr>
              <a:solidFill>
                <a:srgbClr val="90651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E4D-4750-A06B-BF08ACFAD5D5}"/>
              </c:ext>
            </c:extLst>
          </c:dPt>
          <c:dLbls>
            <c:dLbl>
              <c:idx val="0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E4D-4750-A06B-BF08ACFAD5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Full Time</c:v>
                </c:pt>
                <c:pt idx="1">
                  <c:v>Part Time</c:v>
                </c:pt>
                <c:pt idx="2">
                  <c:v>No MP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1868</c:v>
                </c:pt>
                <c:pt idx="1">
                  <c:v>162</c:v>
                </c:pt>
                <c:pt idx="2">
                  <c:v>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63-4FAF-B3A8-1246A8BF39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2B55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Full Time</c:v>
                </c:pt>
                <c:pt idx="1">
                  <c:v>Part Time</c:v>
                </c:pt>
                <c:pt idx="2">
                  <c:v>No MP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683</c:v>
                </c:pt>
                <c:pt idx="1">
                  <c:v>441</c:v>
                </c:pt>
                <c:pt idx="2">
                  <c:v>1110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AA-49C5-920D-F41EF982AA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2035</c:v>
                </c:pt>
              </c:strCache>
            </c:strRef>
          </c:tx>
          <c:spPr>
            <a:solidFill>
              <a:srgbClr val="D23424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Full Time</c:v>
                </c:pt>
                <c:pt idx="1">
                  <c:v>Part Time</c:v>
                </c:pt>
                <c:pt idx="2">
                  <c:v>No MP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89</c:v>
                </c:pt>
                <c:pt idx="1">
                  <c:v>459</c:v>
                </c:pt>
                <c:pt idx="2">
                  <c:v>1123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E8-4840-9751-88A764E051B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17"/>
        <c:axId val="267534911"/>
        <c:axId val="267533663"/>
      </c:barChart>
      <c:catAx>
        <c:axId val="26753491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7533663"/>
        <c:crosses val="autoZero"/>
        <c:auto val="1"/>
        <c:lblAlgn val="ctr"/>
        <c:lblOffset val="100"/>
        <c:noMultiLvlLbl val="0"/>
      </c:catAx>
      <c:valAx>
        <c:axId val="2675336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67534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9D9164-BD80-CC4D-B85D-D38FFDB743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3943" cy="352374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33B77D-B40D-1F48-9E0D-B41F96D15D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73004" y="0"/>
            <a:ext cx="4033943" cy="352374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3037F5B4-71E6-AF45-87E1-AC0EE147252D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F99A23-03AB-9747-9CBE-20ED39C1F5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670727"/>
            <a:ext cx="4033943" cy="352373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D20160-9694-9E4B-9726-BE6CD29020E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73004" y="6670727"/>
            <a:ext cx="4033943" cy="352373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EF788371-FCF5-6842-9807-F6A2EB00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43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3943" cy="352374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004" y="0"/>
            <a:ext cx="4033943" cy="352374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F1290CCC-AD3F-3A44-9F61-D9015EE3613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7938" y="877888"/>
            <a:ext cx="4213225" cy="2370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79867"/>
            <a:ext cx="7447280" cy="2765346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70727"/>
            <a:ext cx="4033943" cy="352373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004" y="6670727"/>
            <a:ext cx="4033943" cy="352373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D05F612F-D42F-7B46-87B9-9417352EC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193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/>
              <a:t>Talk about some big picture work—analysis, vision and strategy—begun by staff leaders both national and regional, with direction affirmed by the General Council Executive.  Talking about it as “Toward 2035”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07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42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11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38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,Sans-Serif"/>
              <a:buNone/>
            </a:pP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22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660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77% are served by FT in 1992 compared to 34.5% by FT in 2023 and this could be as low as 5% in 2035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5F612F-D42F-7B46-87B9-9417352ECCD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877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57788" y="2714132"/>
            <a:ext cx="5510212" cy="1524498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5400" b="1" i="0">
                <a:solidFill>
                  <a:srgbClr val="90651E"/>
                </a:solidFill>
                <a:latin typeface="Tw Cen MT" panose="020B0602020104020603" pitchFamily="34" charset="77"/>
                <a:cs typeface="Mangal" panose="02040503050203030202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99497" y="4330705"/>
            <a:ext cx="4168502" cy="4127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 b="0" i="0">
                <a:solidFill>
                  <a:srgbClr val="002B55"/>
                </a:solidFill>
                <a:latin typeface="Tw Cen MT" panose="020B0602020104020603" pitchFamily="34" charset="77"/>
                <a:cs typeface="Almarai Light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37978E-66DF-8E45-B39B-20CCB0912A09}"/>
              </a:ext>
            </a:extLst>
          </p:cNvPr>
          <p:cNvSpPr/>
          <p:nvPr userDrawn="1"/>
        </p:nvSpPr>
        <p:spPr>
          <a:xfrm>
            <a:off x="98854" y="148281"/>
            <a:ext cx="1631092" cy="1606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36F087-8917-A144-92A2-3FCF5C52C091}"/>
              </a:ext>
            </a:extLst>
          </p:cNvPr>
          <p:cNvSpPr/>
          <p:nvPr userDrawn="1"/>
        </p:nvSpPr>
        <p:spPr>
          <a:xfrm>
            <a:off x="-51206" y="5801981"/>
            <a:ext cx="12289080" cy="1113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65A5F9-0737-8947-9B66-CF70FEC4B3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0000"/>
          </a:blip>
          <a:stretch>
            <a:fillRect/>
          </a:stretch>
        </p:blipFill>
        <p:spPr>
          <a:xfrm>
            <a:off x="-782835" y="2813184"/>
            <a:ext cx="7282332" cy="5328258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B4EB3C53-4C2E-C14D-AC2D-933245FED187}"/>
              </a:ext>
            </a:extLst>
          </p:cNvPr>
          <p:cNvSpPr txBox="1">
            <a:spLocks/>
          </p:cNvSpPr>
          <p:nvPr userDrawn="1"/>
        </p:nvSpPr>
        <p:spPr>
          <a:xfrm>
            <a:off x="1524000" y="4916492"/>
            <a:ext cx="9144000" cy="412750"/>
          </a:xfrm>
          <a:prstGeom prst="rect">
            <a:avLst/>
          </a:prstGeom>
        </p:spPr>
        <p:txBody>
          <a:bodyPr/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rgbClr val="002B55"/>
                </a:solidFill>
                <a:latin typeface="Avenir Medium" panose="02000503020000020003" pitchFamily="2" charset="0"/>
                <a:ea typeface="+mn-ea"/>
                <a:cs typeface="Almarai Light" pitchFamily="2" charset="-78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437E27C-D734-A349-841F-5A9CFFF6C096}" type="datetime4">
              <a:rPr lang="en-CA" sz="1800" smtClean="0">
                <a:latin typeface="Tw Cen MT" panose="020B0602020104020603" pitchFamily="34" charset="77"/>
              </a:rPr>
              <a:t>December 1, 2025</a:t>
            </a:fld>
            <a:endParaRPr lang="en-US" sz="1800">
              <a:latin typeface="Tw Cen MT" panose="020B0602020104020603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F1D9B4C-CA35-4AE7-BC75-D328C2CBA1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108" y="1124819"/>
            <a:ext cx="1497006" cy="1250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70204"/>
            <a:ext cx="9144000" cy="1053796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defRPr sz="3600" b="1" i="0">
                <a:solidFill>
                  <a:srgbClr val="90651E"/>
                </a:solidFill>
                <a:latin typeface="Tw Cen MT" panose="020B0602020104020603" pitchFamily="34" charset="77"/>
                <a:cs typeface="Almarai Bold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B39E498-39CA-9C49-9AD9-C2DFD03A0D6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524000" y="1759527"/>
            <a:ext cx="9144000" cy="4017818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E49DFA-1717-AA43-AAB4-9FA25B5A6853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7DE9B1-ED8D-EB4E-8A52-38F56B5A881E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B67DE1C8-3FA6-C942-AF03-A32F287EB4F5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8562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9085A1A-5B80-AF43-BB82-AC4CDF49D5CD}"/>
              </a:ext>
            </a:extLst>
          </p:cNvPr>
          <p:cNvSpPr/>
          <p:nvPr userDrawn="1"/>
        </p:nvSpPr>
        <p:spPr>
          <a:xfrm>
            <a:off x="0" y="1898073"/>
            <a:ext cx="12192000" cy="4959927"/>
          </a:xfrm>
          <a:prstGeom prst="rect">
            <a:avLst/>
          </a:prstGeom>
          <a:solidFill>
            <a:srgbClr val="002B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w Cen MT" panose="020B0602020104020603" pitchFamily="34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69278"/>
            <a:ext cx="9144000" cy="1700947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defRPr sz="4400" b="1" i="0">
                <a:solidFill>
                  <a:schemeClr val="bg1"/>
                </a:solidFill>
                <a:latin typeface="Tw Cen MT" panose="020B0602020104020603" pitchFamily="34" charset="77"/>
                <a:cs typeface="Almarai Bold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65016"/>
            <a:ext cx="9144000" cy="1006579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2400" b="0" i="0">
                <a:solidFill>
                  <a:srgbClr val="90651E"/>
                </a:solidFill>
                <a:latin typeface="Tw Cen MT" panose="020B0602020104020603" pitchFamily="34" charset="77"/>
                <a:cs typeface="Almarai Light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BE3931-414E-844A-AD55-41DC34A7A3AA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188A6A-3397-8446-8D05-F8361271164E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7759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5A68831-61F2-F843-A1BF-64619C0CAD5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524000" y="1759527"/>
            <a:ext cx="4495800" cy="4017818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69D1C43-781A-5046-96E1-604736C27E0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1903" y="1751483"/>
            <a:ext cx="4495800" cy="4017818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B7766B-3F15-2D41-B2AE-8038E8752287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D13C03-1A55-8749-8E41-72E45F7E4A32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6FEDD72-EF3D-2243-8BA6-A59ABE3EB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0204"/>
            <a:ext cx="9144000" cy="1053796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defRPr sz="3600" b="1" i="0">
                <a:solidFill>
                  <a:srgbClr val="90651E"/>
                </a:solidFill>
                <a:latin typeface="Tw Cen MT" panose="020B0602020104020603" pitchFamily="34" charset="77"/>
                <a:cs typeface="Almarai Bold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1775" y="1755305"/>
            <a:ext cx="4495800" cy="4689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300" b="1" i="0">
                <a:solidFill>
                  <a:srgbClr val="90651E"/>
                </a:solidFill>
                <a:latin typeface="Tw Cen MT" panose="020B0602020104020603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755305"/>
            <a:ext cx="4485503" cy="4689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300" b="1" i="0">
                <a:solidFill>
                  <a:srgbClr val="90651E"/>
                </a:solidFill>
                <a:latin typeface="Tw Cen MT" panose="020B0602020104020603" pitchFamily="34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E4C4CB1-E547-4D45-BF43-EA26A7211D6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524000" y="2478886"/>
            <a:ext cx="4495800" cy="3320511"/>
          </a:xfrm>
          <a:prstGeom prst="rect">
            <a:avLst/>
          </a:prstGeom>
        </p:spPr>
        <p:txBody>
          <a:bodyPr/>
          <a:lstStyle>
            <a:lvl1pPr>
              <a:defRPr sz="2800"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0742638-D746-B84E-97FC-1A9B1ADD801E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1903" y="2470842"/>
            <a:ext cx="4495800" cy="3320511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2C4A95-D93C-584E-BBBB-40E98BAF105D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53016D-03F2-D745-A3D9-A73CED0359AF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137DB17D-85E5-264C-B9D7-38F81C7AD1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0204"/>
            <a:ext cx="9144000" cy="1053796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defRPr sz="3600" b="1" i="0">
                <a:solidFill>
                  <a:srgbClr val="90651E"/>
                </a:solidFill>
                <a:latin typeface="Tw Cen MT" panose="020B0602020104020603" pitchFamily="34" charset="77"/>
                <a:cs typeface="Almarai Bold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C0EC342-523F-F24C-B986-E56235A4D427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632948-B44F-B843-A7AB-0077DA8D3878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736FF31-F6C1-4C49-9BE0-9D4F70637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0204"/>
            <a:ext cx="9144000" cy="1053796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defRPr sz="3600" b="1" i="0">
                <a:solidFill>
                  <a:srgbClr val="90651E"/>
                </a:solidFill>
                <a:latin typeface="Tw Cen MT" panose="020B0602020104020603" pitchFamily="34" charset="77"/>
                <a:cs typeface="Almarai Bold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498DD9-9FA5-064A-ACEA-7037C7012694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3E15B2-71E1-224A-9E5A-97A8D6D97A8C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9414" y="1655805"/>
            <a:ext cx="4510684" cy="963827"/>
          </a:xfrm>
          <a:prstGeom prst="rect">
            <a:avLst/>
          </a:prstGeom>
        </p:spPr>
        <p:txBody>
          <a:bodyPr anchor="t"/>
          <a:lstStyle>
            <a:lvl1pPr>
              <a:defRPr sz="3200" b="1" i="0">
                <a:solidFill>
                  <a:srgbClr val="90651E"/>
                </a:solidFill>
                <a:latin typeface="Tw Cen MT" panose="020B0602020104020603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9414" y="2724193"/>
            <a:ext cx="4510684" cy="31447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1034355-4220-4240-B931-7D8760AA057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1903" y="1655805"/>
            <a:ext cx="4495800" cy="4213182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2pPr>
            <a:lvl3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3pPr>
            <a:lvl4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4pPr>
            <a:lvl5pPr>
              <a:defRPr>
                <a:solidFill>
                  <a:srgbClr val="002B55"/>
                </a:solidFill>
                <a:latin typeface="Tw Cen MT" panose="020B0602020104020603" pitchFamily="34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2F6914-394C-A148-9AEF-9D9810D472E2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B4BBE1-3233-4F42-9D9F-5D3D8C072847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61903" y="1655805"/>
            <a:ext cx="4510684" cy="420524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>
                <a:latin typeface="Tw Cen MT" panose="020B0602020104020603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0B5960C-FBDA-1C44-85FE-8F0972C2610E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1519414" y="2724193"/>
            <a:ext cx="4510684" cy="31447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rgbClr val="002B55"/>
                </a:solidFill>
                <a:latin typeface="Tw Cen MT" panose="020B0602020104020603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224428-0881-F14A-A928-89755CCC36FD}"/>
              </a:ext>
            </a:extLst>
          </p:cNvPr>
          <p:cNvSpPr txBox="1"/>
          <p:nvPr userDrawn="1"/>
        </p:nvSpPr>
        <p:spPr>
          <a:xfrm>
            <a:off x="4038600" y="6333391"/>
            <a:ext cx="403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Tw Cen MT" panose="020B0602020104020603" pitchFamily="34" charset="77"/>
              </a:rPr>
              <a:t>united-</a:t>
            </a:r>
            <a:r>
              <a:rPr lang="en-US" err="1">
                <a:solidFill>
                  <a:schemeClr val="bg1"/>
                </a:solidFill>
                <a:latin typeface="Tw Cen MT" panose="020B0602020104020603" pitchFamily="34" charset="77"/>
              </a:rPr>
              <a:t>church.ca</a:t>
            </a:r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29F12E-DF17-0D42-83E6-3D1971569BE4}"/>
              </a:ext>
            </a:extLst>
          </p:cNvPr>
          <p:cNvSpPr txBox="1"/>
          <p:nvPr userDrawn="1"/>
        </p:nvSpPr>
        <p:spPr>
          <a:xfrm>
            <a:off x="8610600" y="633339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D64F917-2EED-4E41-A418-FFC2D545BBB4}" type="slidenum">
              <a:rPr lang="en-US" smtClean="0">
                <a:solidFill>
                  <a:schemeClr val="bg1"/>
                </a:solidFill>
                <a:latin typeface="Tw Cen MT" panose="020B0602020104020603" pitchFamily="34" charset="77"/>
              </a:rPr>
              <a:pPr algn="r"/>
              <a:t>‹#›</a:t>
            </a:fld>
            <a:endParaRPr lang="en-US">
              <a:solidFill>
                <a:schemeClr val="bg1"/>
              </a:solidFill>
              <a:latin typeface="Tw Cen MT" panose="020B0602020104020603" pitchFamily="34" charset="77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D9386E8-A2E1-F34F-9F6F-AF0901C77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9414" y="1655805"/>
            <a:ext cx="4510684" cy="963827"/>
          </a:xfrm>
          <a:prstGeom prst="rect">
            <a:avLst/>
          </a:prstGeom>
        </p:spPr>
        <p:txBody>
          <a:bodyPr anchor="t"/>
          <a:lstStyle>
            <a:lvl1pPr>
              <a:defRPr sz="3200" b="1" i="0">
                <a:solidFill>
                  <a:srgbClr val="90651E"/>
                </a:solidFill>
                <a:latin typeface="Tw Cen MT" panose="020B0602020104020603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FB4A403-F3EA-0948-A672-EDA6508C900D}"/>
              </a:ext>
            </a:extLst>
          </p:cNvPr>
          <p:cNvSpPr/>
          <p:nvPr userDrawn="1"/>
        </p:nvSpPr>
        <p:spPr>
          <a:xfrm>
            <a:off x="0" y="6198050"/>
            <a:ext cx="12192000" cy="681724"/>
          </a:xfrm>
          <a:prstGeom prst="rect">
            <a:avLst/>
          </a:prstGeom>
          <a:solidFill>
            <a:srgbClr val="002B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E22AB4-6A48-174B-A17B-C534741D270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68092" y="482823"/>
            <a:ext cx="1136623" cy="83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6D07E-0F2E-7649-97A9-BACFA0B75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702" y="2671090"/>
            <a:ext cx="7215739" cy="1863406"/>
          </a:xfrm>
        </p:spPr>
        <p:txBody>
          <a:bodyPr lIns="91440" tIns="45720" rIns="91440" bIns="45720" anchor="b">
            <a:noAutofit/>
          </a:bodyPr>
          <a:lstStyle/>
          <a:p>
            <a:r>
              <a:rPr lang="en-US" sz="7200" dirty="0">
                <a:latin typeface="Tw Cen MT"/>
                <a:cs typeface="Mangal"/>
              </a:rPr>
              <a:t>Introducing Toward 2035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BB9E116-C55B-B6A3-136E-119DD133A3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50544" y="4370233"/>
            <a:ext cx="4168502" cy="412750"/>
          </a:xfrm>
        </p:spPr>
        <p:txBody>
          <a:bodyPr lIns="91440" tIns="45720" rIns="91440" bIns="45720" anchor="t"/>
          <a:lstStyle/>
          <a:p>
            <a:r>
              <a:rPr lang="en-US" sz="1800">
                <a:latin typeface="Tw Cen MT"/>
                <a:cs typeface="Almarai Light"/>
              </a:rPr>
              <a:t>A Conversation for Communities of Faith 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207352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256632E-A092-43FE-98D0-F29CF6D94CF9}"/>
              </a:ext>
            </a:extLst>
          </p:cNvPr>
          <p:cNvGraphicFramePr/>
          <p:nvPr/>
        </p:nvGraphicFramePr>
        <p:xfrm>
          <a:off x="1564395" y="728526"/>
          <a:ext cx="949654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60680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97CD8-0F37-9D37-B29A-E9D32C64B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D12584-0BB0-0040-7486-E03B85B6A17D}"/>
              </a:ext>
            </a:extLst>
          </p:cNvPr>
          <p:cNvSpPr/>
          <p:nvPr/>
        </p:nvSpPr>
        <p:spPr>
          <a:xfrm>
            <a:off x="200" y="-27752"/>
            <a:ext cx="12176821" cy="6889296"/>
          </a:xfrm>
          <a:prstGeom prst="rect">
            <a:avLst/>
          </a:prstGeom>
          <a:solidFill>
            <a:srgbClr val="D23424"/>
          </a:solidFill>
          <a:ln>
            <a:solidFill>
              <a:srgbClr val="D234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5400" dirty="0">
                <a:latin typeface="Tw Cen MT"/>
              </a:rPr>
              <a:t>In 2035, resilient, inspired, diverse, contextual United Church communities of disciples, coast to coast to coast, urban and rural, continue the story of Jesus by embodying Christ’s presence in the world.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773182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9D1AA-E674-98C7-7902-53FBB097F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2AFDD6-B40C-8D78-F254-5BF385FFEA29}"/>
              </a:ext>
            </a:extLst>
          </p:cNvPr>
          <p:cNvSpPr/>
          <p:nvPr/>
        </p:nvSpPr>
        <p:spPr>
          <a:xfrm>
            <a:off x="200" y="-27752"/>
            <a:ext cx="12176821" cy="6889296"/>
          </a:xfrm>
          <a:prstGeom prst="rect">
            <a:avLst/>
          </a:prstGeom>
          <a:solidFill>
            <a:srgbClr val="D23424"/>
          </a:solidFill>
          <a:ln>
            <a:solidFill>
              <a:srgbClr val="D234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latin typeface="Tw Cen MT"/>
              </a:rPr>
              <a:t>In diverse expressions across the country, </a:t>
            </a:r>
            <a:r>
              <a:rPr lang="en-US" sz="4400" b="1" u="sng" dirty="0">
                <a:latin typeface="Tw Cen MT"/>
              </a:rPr>
              <a:t>contextual </a:t>
            </a:r>
            <a:r>
              <a:rPr lang="en-US" sz="4400" dirty="0">
                <a:latin typeface="Tw Cen MT"/>
              </a:rPr>
              <a:t>to their </a:t>
            </a:r>
            <a:r>
              <a:rPr lang="en-US" sz="4400" dirty="0" err="1">
                <a:latin typeface="Tw Cen MT"/>
              </a:rPr>
              <a:t>neighbourhoods</a:t>
            </a:r>
            <a:r>
              <a:rPr lang="en-US" sz="4400" dirty="0">
                <a:latin typeface="Tw Cen MT"/>
              </a:rPr>
              <a:t>, </a:t>
            </a:r>
            <a:r>
              <a:rPr lang="en-US" sz="4400" b="1" u="sng" dirty="0">
                <a:latin typeface="Tw Cen MT"/>
              </a:rPr>
              <a:t>inspired </a:t>
            </a:r>
            <a:r>
              <a:rPr lang="en-US" sz="4400" dirty="0">
                <a:latin typeface="Tw Cen MT"/>
              </a:rPr>
              <a:t>communities embody all aspects of the denominational Call—Deep Spirituality, Bold Discipleship, Daring Justice.   </a:t>
            </a:r>
          </a:p>
          <a:p>
            <a:pPr algn="ctr"/>
            <a:endParaRPr lang="en-US" sz="4400" dirty="0">
              <a:latin typeface="Tw Cen MT"/>
            </a:endParaRPr>
          </a:p>
          <a:p>
            <a:pPr algn="ctr"/>
            <a:r>
              <a:rPr lang="en-US" sz="4400" b="1" u="sng" dirty="0">
                <a:latin typeface="Tw Cen MT"/>
              </a:rPr>
              <a:t>Resilient </a:t>
            </a:r>
            <a:r>
              <a:rPr lang="en-US" sz="4400" dirty="0">
                <a:latin typeface="Tw Cen MT"/>
              </a:rPr>
              <a:t>communities have sufficient stability and sustainability to prevent them from being just one or two crises away from closure. There is a sense of having and being “enough.”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305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C3B45-BA6F-565F-52FC-7542077B7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2AACCC-F9CB-DB74-C6B6-77AC9019A5D0}"/>
              </a:ext>
            </a:extLst>
          </p:cNvPr>
          <p:cNvSpPr/>
          <p:nvPr/>
        </p:nvSpPr>
        <p:spPr>
          <a:xfrm>
            <a:off x="200" y="-27752"/>
            <a:ext cx="12176821" cy="6889296"/>
          </a:xfrm>
          <a:prstGeom prst="rect">
            <a:avLst/>
          </a:prstGeom>
          <a:solidFill>
            <a:srgbClr val="D23424"/>
          </a:solidFill>
          <a:ln>
            <a:solidFill>
              <a:srgbClr val="D234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solidFill>
                  <a:srgbClr val="FFFFFF"/>
                </a:solidFill>
                <a:latin typeface="Tw Cen MT"/>
              </a:rPr>
              <a:t>Being The United Church </a:t>
            </a:r>
            <a:r>
              <a:rPr lang="en-US" sz="4400" i="1" dirty="0">
                <a:solidFill>
                  <a:srgbClr val="FFFFFF"/>
                </a:solidFill>
                <a:latin typeface="Tw Cen MT"/>
              </a:rPr>
              <a:t>of Canada</a:t>
            </a:r>
            <a:r>
              <a:rPr lang="en-US" sz="4400" dirty="0">
                <a:solidFill>
                  <a:srgbClr val="FFFFFF"/>
                </a:solidFill>
                <a:latin typeface="Tw Cen MT"/>
              </a:rPr>
              <a:t> means better reflecting the increasing diversity of Canada. </a:t>
            </a:r>
          </a:p>
          <a:p>
            <a:pPr algn="ctr"/>
            <a:endParaRPr lang="en-US" sz="4400" dirty="0">
              <a:solidFill>
                <a:srgbClr val="FFFFFF"/>
              </a:solidFill>
              <a:latin typeface="Tw Cen MT"/>
            </a:endParaRPr>
          </a:p>
          <a:p>
            <a:pPr algn="ctr"/>
            <a:r>
              <a:rPr lang="en-US" sz="4400" dirty="0">
                <a:solidFill>
                  <a:srgbClr val="FFFFFF"/>
                </a:solidFill>
                <a:latin typeface="Tw Cen MT"/>
              </a:rPr>
              <a:t>The church has a distinct Indigenous and francophone presence, and includes the presence of all generations, notably children, youth, and young adults.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465691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01E8D-92CC-B97C-728D-CEE17EAA8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23B7FA-71AF-E41E-4D50-95513C8C46AD}"/>
              </a:ext>
            </a:extLst>
          </p:cNvPr>
          <p:cNvSpPr/>
          <p:nvPr/>
        </p:nvSpPr>
        <p:spPr>
          <a:xfrm>
            <a:off x="-14177" y="-70884"/>
            <a:ext cx="12248707" cy="6932428"/>
          </a:xfrm>
          <a:prstGeom prst="rect">
            <a:avLst/>
          </a:prstGeom>
          <a:solidFill>
            <a:srgbClr val="264478"/>
          </a:solidFill>
          <a:ln>
            <a:solidFill>
              <a:srgbClr val="2644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dirty="0">
                <a:latin typeface="Tw Cen MT"/>
              </a:rPr>
              <a:t>We are not alone,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we live in God’s world.</a:t>
            </a:r>
          </a:p>
          <a:p>
            <a:pPr algn="ctr"/>
            <a:r>
              <a:rPr lang="en-US" sz="4000" dirty="0">
                <a:latin typeface="Tw Cen MT"/>
              </a:rPr>
              <a:t>We believe in God: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who has created and is creating,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who has come in Jesus,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the Word made flesh,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to reconcile and make new,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who works in us and others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by the Spirit.</a:t>
            </a:r>
          </a:p>
        </p:txBody>
      </p:sp>
    </p:spTree>
    <p:extLst>
      <p:ext uri="{BB962C8B-B14F-4D97-AF65-F5344CB8AC3E}">
        <p14:creationId xmlns:p14="http://schemas.microsoft.com/office/powerpoint/2010/main" val="4120822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87223-7AA7-C5D3-2CEE-9C86C973F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7636A41-B642-FA57-4E4C-6D8ADD95A361}"/>
              </a:ext>
            </a:extLst>
          </p:cNvPr>
          <p:cNvSpPr/>
          <p:nvPr/>
        </p:nvSpPr>
        <p:spPr>
          <a:xfrm>
            <a:off x="-14177" y="-70884"/>
            <a:ext cx="12248707" cy="6932428"/>
          </a:xfrm>
          <a:prstGeom prst="rect">
            <a:avLst/>
          </a:prstGeom>
          <a:solidFill>
            <a:srgbClr val="264478"/>
          </a:solidFill>
          <a:ln>
            <a:solidFill>
              <a:srgbClr val="2644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dirty="0">
                <a:latin typeface="Tw Cen MT"/>
              </a:rPr>
              <a:t>We trust in God. </a:t>
            </a:r>
          </a:p>
          <a:p>
            <a:pPr algn="ctr"/>
            <a:endParaRPr lang="en-US" sz="4000" dirty="0">
              <a:latin typeface="Tw Cen MT"/>
            </a:endParaRPr>
          </a:p>
          <a:p>
            <a:pPr algn="ctr"/>
            <a:r>
              <a:rPr lang="en-US" sz="4000" dirty="0">
                <a:latin typeface="Tw Cen MT"/>
              </a:rPr>
              <a:t>We are called to be the Church: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to celebrate God’s presence,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to live with respect in Creation,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to love and serve others,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to seek justice and resist evil,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to proclaim Jesus, crucified and risen,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our judge and our hope.</a:t>
            </a:r>
            <a:endParaRPr lang="en-US" dirty="0"/>
          </a:p>
          <a:p>
            <a:pPr algn="ctr"/>
            <a:endParaRPr lang="en-US" sz="4000" dirty="0"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522682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B0734-C42F-2895-8D2E-3F46F4C82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DB3C505-189B-138F-B625-949129291615}"/>
              </a:ext>
            </a:extLst>
          </p:cNvPr>
          <p:cNvSpPr/>
          <p:nvPr/>
        </p:nvSpPr>
        <p:spPr>
          <a:xfrm>
            <a:off x="-14177" y="-70884"/>
            <a:ext cx="12248707" cy="6932428"/>
          </a:xfrm>
          <a:prstGeom prst="rect">
            <a:avLst/>
          </a:prstGeom>
          <a:solidFill>
            <a:srgbClr val="264478"/>
          </a:solidFill>
          <a:ln>
            <a:solidFill>
              <a:srgbClr val="2644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dirty="0">
                <a:latin typeface="Tw Cen MT"/>
              </a:rPr>
              <a:t>In life, in death, in life beyond death,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God is with us.</a:t>
            </a:r>
            <a:br>
              <a:rPr lang="en-US" sz="4000" dirty="0">
                <a:latin typeface="Tw Cen MT"/>
              </a:rPr>
            </a:br>
            <a:r>
              <a:rPr lang="en-US" sz="4000" dirty="0">
                <a:latin typeface="Tw Cen MT"/>
              </a:rPr>
              <a:t>We are not alone.</a:t>
            </a:r>
          </a:p>
          <a:p>
            <a:pPr algn="ctr"/>
            <a:r>
              <a:rPr lang="en-US" sz="4000" dirty="0">
                <a:latin typeface="Tw Cen MT"/>
              </a:rPr>
              <a:t>   </a:t>
            </a:r>
          </a:p>
          <a:p>
            <a:pPr algn="ctr"/>
            <a:r>
              <a:rPr lang="en-US" sz="4000" dirty="0">
                <a:latin typeface="Tw Cen MT"/>
              </a:rPr>
              <a:t>Thanks be to God.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27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8AF2C-8180-5F8E-F00E-B74D8AEB5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08C1ADD-34E3-2631-91B6-64116DD56524}"/>
              </a:ext>
            </a:extLst>
          </p:cNvPr>
          <p:cNvSpPr/>
          <p:nvPr/>
        </p:nvSpPr>
        <p:spPr>
          <a:xfrm>
            <a:off x="-14177" y="-70884"/>
            <a:ext cx="12248707" cy="6932428"/>
          </a:xfrm>
          <a:prstGeom prst="rect">
            <a:avLst/>
          </a:prstGeom>
          <a:solidFill>
            <a:srgbClr val="264478"/>
          </a:solidFill>
          <a:ln>
            <a:solidFill>
              <a:srgbClr val="2644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dirty="0">
                <a:latin typeface="Tw Cen MT"/>
              </a:rPr>
              <a:t>We sing of a church</a:t>
            </a:r>
          </a:p>
          <a:p>
            <a:pPr algn="ctr"/>
            <a:r>
              <a:rPr lang="en-US" sz="4000" dirty="0">
                <a:latin typeface="Tw Cen MT"/>
              </a:rPr>
              <a:t>seeking to continue the story of Jesus</a:t>
            </a:r>
          </a:p>
          <a:p>
            <a:pPr algn="ctr"/>
            <a:r>
              <a:rPr lang="en-US" sz="4000" dirty="0">
                <a:latin typeface="Tw Cen MT"/>
              </a:rPr>
              <a:t>by embodying Christ’s presence in the world.</a:t>
            </a:r>
          </a:p>
          <a:p>
            <a:pPr algn="ctr"/>
            <a:r>
              <a:rPr lang="en-US" sz="4000" dirty="0">
                <a:latin typeface="Tw Cen MT"/>
              </a:rPr>
              <a:t>We are called together by Christ</a:t>
            </a:r>
          </a:p>
          <a:p>
            <a:pPr algn="ctr"/>
            <a:r>
              <a:rPr lang="en-US" sz="4000" dirty="0">
                <a:latin typeface="Tw Cen MT"/>
              </a:rPr>
              <a:t>as a community of broken but hopeful believers,</a:t>
            </a:r>
          </a:p>
          <a:p>
            <a:pPr algn="ctr"/>
            <a:r>
              <a:rPr lang="en-US" sz="4000" dirty="0">
                <a:latin typeface="Tw Cen MT"/>
              </a:rPr>
              <a:t>loving what he loved,</a:t>
            </a:r>
          </a:p>
          <a:p>
            <a:pPr algn="ctr"/>
            <a:r>
              <a:rPr lang="en-US" sz="4000" dirty="0">
                <a:latin typeface="Tw Cen MT"/>
              </a:rPr>
              <a:t>living what he taught,</a:t>
            </a:r>
          </a:p>
          <a:p>
            <a:pPr algn="ctr"/>
            <a:r>
              <a:rPr lang="en-US" sz="4000" dirty="0">
                <a:latin typeface="Tw Cen MT"/>
              </a:rPr>
              <a:t>striving to be faithful servants of God</a:t>
            </a:r>
          </a:p>
          <a:p>
            <a:pPr algn="ctr"/>
            <a:r>
              <a:rPr lang="en-US" sz="4000" dirty="0">
                <a:latin typeface="Tw Cen MT"/>
              </a:rPr>
              <a:t>in our time and place. –</a:t>
            </a:r>
            <a:r>
              <a:rPr lang="en-US" sz="4000" i="1" dirty="0">
                <a:latin typeface="Tw Cen MT"/>
              </a:rPr>
              <a:t>A Song of Faith</a:t>
            </a:r>
          </a:p>
        </p:txBody>
      </p:sp>
    </p:spTree>
    <p:extLst>
      <p:ext uri="{BB962C8B-B14F-4D97-AF65-F5344CB8AC3E}">
        <p14:creationId xmlns:p14="http://schemas.microsoft.com/office/powerpoint/2010/main" val="251704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308F7-2B9F-7129-423F-123860A18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721D297-7A5C-AEC0-9CC4-F69620A4F162}"/>
              </a:ext>
            </a:extLst>
          </p:cNvPr>
          <p:cNvSpPr/>
          <p:nvPr/>
        </p:nvSpPr>
        <p:spPr>
          <a:xfrm>
            <a:off x="-14177" y="-70884"/>
            <a:ext cx="12248707" cy="6932428"/>
          </a:xfrm>
          <a:prstGeom prst="rect">
            <a:avLst/>
          </a:prstGeom>
          <a:solidFill>
            <a:srgbClr val="264478"/>
          </a:solidFill>
          <a:ln>
            <a:solidFill>
              <a:srgbClr val="26447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457200" algn="ctr">
              <a:lnSpc>
                <a:spcPct val="107000"/>
              </a:lnSpc>
            </a:pPr>
            <a:r>
              <a:rPr lang="en-US" sz="5400" dirty="0">
                <a:solidFill>
                  <a:schemeClr val="bg1"/>
                </a:solidFill>
                <a:latin typeface="TW Cen MT"/>
              </a:rPr>
              <a:t>I am about to do a new thing;</a:t>
            </a:r>
            <a:br>
              <a:rPr lang="en-US" sz="5400" dirty="0">
                <a:solidFill>
                  <a:schemeClr val="bg1"/>
                </a:solidFill>
                <a:latin typeface="TW Cen MT"/>
              </a:rPr>
            </a:br>
            <a:r>
              <a:rPr lang="en-US" sz="5400" dirty="0">
                <a:solidFill>
                  <a:schemeClr val="bg1"/>
                </a:solidFill>
                <a:latin typeface="TW Cen MT"/>
              </a:rPr>
              <a:t> now it springs forth, </a:t>
            </a:r>
            <a:endParaRPr lang="en-US" sz="5400" dirty="0">
              <a:solidFill>
                <a:srgbClr val="000000"/>
              </a:solidFill>
              <a:latin typeface="TW Cen MT"/>
            </a:endParaRPr>
          </a:p>
          <a:p>
            <a:pPr marL="457200" algn="ctr">
              <a:lnSpc>
                <a:spcPct val="107000"/>
              </a:lnSpc>
            </a:pPr>
            <a:r>
              <a:rPr lang="en-US" sz="5400" dirty="0">
                <a:solidFill>
                  <a:schemeClr val="bg1"/>
                </a:solidFill>
                <a:latin typeface="TW Cen MT"/>
              </a:rPr>
              <a:t>do you not perceive it?</a:t>
            </a:r>
            <a:br>
              <a:rPr lang="en-US" sz="5400" dirty="0">
                <a:solidFill>
                  <a:schemeClr val="bg1"/>
                </a:solidFill>
                <a:latin typeface="TW Cen MT"/>
              </a:rPr>
            </a:br>
            <a:r>
              <a:rPr lang="en-US" sz="5400" dirty="0">
                <a:solidFill>
                  <a:schemeClr val="bg1"/>
                </a:solidFill>
                <a:latin typeface="TW Cen MT"/>
              </a:rPr>
              <a:t>I will make a way in the wilderness</a:t>
            </a:r>
            <a:br>
              <a:rPr lang="en-US" sz="5400" dirty="0">
                <a:solidFill>
                  <a:schemeClr val="bg1"/>
                </a:solidFill>
                <a:latin typeface="TW Cen MT"/>
              </a:rPr>
            </a:br>
            <a:r>
              <a:rPr lang="en-US" sz="5400" dirty="0">
                <a:solidFill>
                  <a:schemeClr val="bg1"/>
                </a:solidFill>
                <a:latin typeface="TW Cen MT"/>
              </a:rPr>
              <a:t> and rivers in the desert. –</a:t>
            </a:r>
            <a:r>
              <a:rPr lang="en-US" sz="5400" i="1" dirty="0">
                <a:solidFill>
                  <a:schemeClr val="bg1"/>
                </a:solidFill>
                <a:latin typeface="TW Cen MT"/>
              </a:rPr>
              <a:t>Isaiah 43:19</a:t>
            </a:r>
          </a:p>
          <a:p>
            <a:pPr algn="ctr"/>
            <a:endParaRPr lang="en-US" sz="4000" dirty="0"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42056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4D5ACE9-E4AF-4E27-99D1-460E384EA78E}"/>
              </a:ext>
            </a:extLst>
          </p:cNvPr>
          <p:cNvGraphicFramePr/>
          <p:nvPr/>
        </p:nvGraphicFramePr>
        <p:xfrm>
          <a:off x="2031999" y="336332"/>
          <a:ext cx="8625491" cy="5802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8838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4D5ACE9-E4AF-4E27-99D1-460E384EA78E}"/>
              </a:ext>
            </a:extLst>
          </p:cNvPr>
          <p:cNvGraphicFramePr/>
          <p:nvPr/>
        </p:nvGraphicFramePr>
        <p:xfrm>
          <a:off x="1366345" y="378372"/>
          <a:ext cx="9942786" cy="5959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98175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4D5ACE9-E4AF-4E27-99D1-460E384EA78E}"/>
              </a:ext>
            </a:extLst>
          </p:cNvPr>
          <p:cNvGraphicFramePr/>
          <p:nvPr/>
        </p:nvGraphicFramePr>
        <p:xfrm>
          <a:off x="2100052" y="357353"/>
          <a:ext cx="8757134" cy="5959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73122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4D5ACE9-E4AF-4E27-99D1-460E384EA7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9540752"/>
              </p:ext>
            </p:extLst>
          </p:nvPr>
        </p:nvGraphicFramePr>
        <p:xfrm>
          <a:off x="1352550" y="742950"/>
          <a:ext cx="9486900" cy="5372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4836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4D5ACE9-E4AF-4E27-99D1-460E384EA78E}"/>
              </a:ext>
            </a:extLst>
          </p:cNvPr>
          <p:cNvGraphicFramePr/>
          <p:nvPr/>
        </p:nvGraphicFramePr>
        <p:xfrm>
          <a:off x="1534510" y="346842"/>
          <a:ext cx="10121461" cy="604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703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75AA3C1-E87A-4440-881D-DE88B51F21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6776989"/>
              </p:ext>
            </p:extLst>
          </p:nvPr>
        </p:nvGraphicFramePr>
        <p:xfrm>
          <a:off x="2032000" y="333193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CDE6EFE-CF1A-4299-8C36-70A399FB9AED}"/>
              </a:ext>
            </a:extLst>
          </p:cNvPr>
          <p:cNvSpPr txBox="1"/>
          <p:nvPr/>
        </p:nvSpPr>
        <p:spPr>
          <a:xfrm>
            <a:off x="1859755" y="5751860"/>
            <a:ext cx="8128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PC with deficit is solid </a:t>
            </a:r>
            <a:r>
              <a:rPr lang="en-US" sz="1200" dirty="0" err="1"/>
              <a:t>colour</a:t>
            </a:r>
            <a:r>
              <a:rPr lang="en-US" sz="1200" dirty="0"/>
              <a:t> on bottom; PC with surplus is gradient </a:t>
            </a:r>
            <a:r>
              <a:rPr lang="en-US" sz="1200" dirty="0" err="1"/>
              <a:t>colour</a:t>
            </a:r>
            <a:r>
              <a:rPr lang="en-US" sz="1200" dirty="0"/>
              <a:t> on top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572270-AE2D-BFEF-DA23-EC2E14E5FC4E}"/>
              </a:ext>
            </a:extLst>
          </p:cNvPr>
          <p:cNvSpPr txBox="1"/>
          <p:nvPr/>
        </p:nvSpPr>
        <p:spPr>
          <a:xfrm>
            <a:off x="3047999" y="1029368"/>
            <a:ext cx="149726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/>
              <a:t>11%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97DB4D-8FA7-36FB-6E13-4CFF4DBD9C97}"/>
              </a:ext>
            </a:extLst>
          </p:cNvPr>
          <p:cNvSpPr txBox="1"/>
          <p:nvPr/>
        </p:nvSpPr>
        <p:spPr>
          <a:xfrm>
            <a:off x="5681579" y="1524000"/>
            <a:ext cx="97589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/>
              <a:t>44%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C2FB7C-682F-77B9-7C3C-70C410CFC9CD}"/>
              </a:ext>
            </a:extLst>
          </p:cNvPr>
          <p:cNvSpPr txBox="1"/>
          <p:nvPr/>
        </p:nvSpPr>
        <p:spPr>
          <a:xfrm>
            <a:off x="8301789" y="2045368"/>
            <a:ext cx="80210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/>
              <a:t>61%</a:t>
            </a:r>
          </a:p>
        </p:txBody>
      </p:sp>
    </p:spTree>
    <p:extLst>
      <p:ext uri="{BB962C8B-B14F-4D97-AF65-F5344CB8AC3E}">
        <p14:creationId xmlns:p14="http://schemas.microsoft.com/office/powerpoint/2010/main" val="2635312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20D04E1B-0DDA-7443-899E-DC67DEEE4B80}" vid="{7133560B-1A46-D44C-B00B-6624891343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3c940ca1-5ff5-4c12-9ecd-e33ede4a829f" ContentTypeId="0x0101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3fc1a9-3b89-4a1b-9d9f-a17e9aa450bb">
      <Terms xmlns="http://schemas.microsoft.com/office/infopath/2007/PartnerControls"/>
    </lcf76f155ced4ddcb4097134ff3c332f>
    <TaxCatchAll xmlns="eb6d8c5d-5b31-4807-8756-a31b61bec20d" xsi:nil="true"/>
    <Region xmlns="eb6d8c5d-5b31-4807-8756-a31b61bec20d" xsi:nil="true"/>
    <Type xmlns="1f3fc1a9-3b89-4a1b-9d9f-a17e9aa450b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C00A58A257EC4EB6851ABBC4F6BF12" ma:contentTypeVersion="19" ma:contentTypeDescription="Create a new document." ma:contentTypeScope="" ma:versionID="90929569bb520019bc4b7da0c370b491">
  <xsd:schema xmlns:xsd="http://www.w3.org/2001/XMLSchema" xmlns:xs="http://www.w3.org/2001/XMLSchema" xmlns:p="http://schemas.microsoft.com/office/2006/metadata/properties" xmlns:ns2="eb6d8c5d-5b31-4807-8756-a31b61bec20d" xmlns:ns3="1f3fc1a9-3b89-4a1b-9d9f-a17e9aa450bb" xmlns:ns4="6fd453b8-61e5-4996-8650-2f40a24253b9" targetNamespace="http://schemas.microsoft.com/office/2006/metadata/properties" ma:root="true" ma:fieldsID="d33be8caf3738135dcff5fda5dea682c" ns2:_="" ns3:_="" ns4:_="">
    <xsd:import namespace="eb6d8c5d-5b31-4807-8756-a31b61bec20d"/>
    <xsd:import namespace="1f3fc1a9-3b89-4a1b-9d9f-a17e9aa450bb"/>
    <xsd:import namespace="6fd453b8-61e5-4996-8650-2f40a24253b9"/>
    <xsd:element name="properties">
      <xsd:complexType>
        <xsd:sequence>
          <xsd:element name="documentManagement">
            <xsd:complexType>
              <xsd:all>
                <xsd:element ref="ns2:Region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MediaServiceObjectDetectorVersions" minOccurs="0"/>
                <xsd:element ref="ns3:Type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6d8c5d-5b31-4807-8756-a31b61bec20d" elementFormDefault="qualified">
    <xsd:import namespace="http://schemas.microsoft.com/office/2006/documentManagement/types"/>
    <xsd:import namespace="http://schemas.microsoft.com/office/infopath/2007/PartnerControls"/>
    <xsd:element name="Region" ma:index="8" nillable="true" ma:displayName="Region" ma:default="" ma:format="Dropdown" ma:internalName="Region">
      <xsd:simpleType>
        <xsd:restriction base="dms:Choice">
          <xsd:enumeration value="choicesPlaceholder1"/>
          <xsd:enumeration value="choicesPlaceholder2"/>
          <xsd:enumeration value="choicesPlaceholder3"/>
        </xsd:restriction>
      </xsd:simpleType>
    </xsd:element>
    <xsd:element name="TaxCatchAll" ma:index="21" nillable="true" ma:displayName="Taxonomy Catch All Column" ma:hidden="true" ma:list="{d83aeca9-a10e-4347-abb3-e5dd83fb5053}" ma:internalName="TaxCatchAll" ma:showField="CatchAllData" ma:web="6fd453b8-61e5-4996-8650-2f40a24253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fc1a9-3b89-4a1b-9d9f-a17e9aa450bb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ype" ma:index="18" nillable="true" ma:displayName="Document type" ma:description="Choose if Agenda or Notes" ma:format="Dropdown" ma:internalName="Type">
      <xsd:simpleType>
        <xsd:restriction base="dms:Choice">
          <xsd:enumeration value="Agenda"/>
          <xsd:enumeration value="Notes"/>
          <xsd:enumeration value="Choice 3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c940ca1-5ff5-4c12-9ecd-e33ede4a82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453b8-61e5-4996-8650-2f40a24253b9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229940-A785-4ADF-BC0F-934821CB8D0B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CBC4209-3033-4FA1-8469-2D5A6FE7566D}">
  <ds:schemaRefs>
    <ds:schemaRef ds:uri="1f3fc1a9-3b89-4a1b-9d9f-a17e9aa450bb"/>
    <ds:schemaRef ds:uri="6fd453b8-61e5-4996-8650-2f40a24253b9"/>
    <ds:schemaRef ds:uri="eb6d8c5d-5b31-4807-8756-a31b61bec20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7784150-35F5-4BCC-9D27-29F7E279DFAB}">
  <ds:schemaRefs>
    <ds:schemaRef ds:uri="1f3fc1a9-3b89-4a1b-9d9f-a17e9aa450bb"/>
    <ds:schemaRef ds:uri="6fd453b8-61e5-4996-8650-2f40a24253b9"/>
    <ds:schemaRef ds:uri="eb6d8c5d-5b31-4807-8756-a31b61bec20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F178E0EB-8407-425F-9978-B4F28DD14B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Powerpoint English Strat Plan</Template>
  <TotalTime>24</TotalTime>
  <Words>574</Words>
  <Application>Microsoft Office PowerPoint</Application>
  <PresentationFormat>Widescreen</PresentationFormat>
  <Paragraphs>54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Arial,Sans-Serif</vt:lpstr>
      <vt:lpstr>Calibri</vt:lpstr>
      <vt:lpstr>TW Cen MT</vt:lpstr>
      <vt:lpstr>TW Cen MT</vt:lpstr>
      <vt:lpstr>Office Theme</vt:lpstr>
      <vt:lpstr>Introducing Toward 2035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Ronda  Parkes</dc:creator>
  <cp:lastModifiedBy>Luke Sarabia</cp:lastModifiedBy>
  <cp:revision>30</cp:revision>
  <cp:lastPrinted>2024-11-15T21:44:44Z</cp:lastPrinted>
  <dcterms:created xsi:type="dcterms:W3CDTF">2023-02-22T18:26:58Z</dcterms:created>
  <dcterms:modified xsi:type="dcterms:W3CDTF">2025-12-01T20:54:39Z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0x0101003EC00A58A257EC4EB6851ABBC4F6BF12</vt:lpwstr>
  </property>
  <property fmtid="{D5CDD505-2E9C-101B-9397-08002B2CF9AE}" pid="3" name="MediaServiceImageTags">
    <vt:lpwstr/>
  </property>
</Properties>
</file>