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56A54F-233F-4276-68D2-558155EFAEEB}" v="11" dt="2025-11-19T19:59:46.0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2" d="100"/>
          <a:sy n="72" d="100"/>
        </p:scale>
        <p:origin x="93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EA56A54F-233F-4276-68D2-558155EFAEEB}"/>
    <pc:docChg chg="modSld">
      <pc:chgData name="Lindsay Glennie" userId="S::lglennie@united-church.ca::e85a353d-2799-4edf-884d-40213d31629a" providerId="AD" clId="Web-{EA56A54F-233F-4276-68D2-558155EFAEEB}" dt="2025-11-19T19:59:45.009" v="10"/>
      <pc:docMkLst>
        <pc:docMk/>
      </pc:docMkLst>
      <pc:sldChg chg="modSp">
        <pc:chgData name="Lindsay Glennie" userId="S::lglennie@united-church.ca::e85a353d-2799-4edf-884d-40213d31629a" providerId="AD" clId="Web-{EA56A54F-233F-4276-68D2-558155EFAEEB}" dt="2025-11-19T19:59:09.103" v="6" actId="1076"/>
        <pc:sldMkLst>
          <pc:docMk/>
          <pc:sldMk cId="109857222" sldId="256"/>
        </pc:sldMkLst>
        <pc:spChg chg="mod">
          <ac:chgData name="Lindsay Glennie" userId="S::lglennie@united-church.ca::e85a353d-2799-4edf-884d-40213d31629a" providerId="AD" clId="Web-{EA56A54F-233F-4276-68D2-558155EFAEEB}" dt="2025-11-19T19:58:51.712" v="1" actId="20577"/>
          <ac:spMkLst>
            <pc:docMk/>
            <pc:sldMk cId="109857222" sldId="256"/>
            <ac:spMk id="2" creationId="{00000000-0000-0000-0000-000000000000}"/>
          </ac:spMkLst>
        </pc:spChg>
        <pc:picChg chg="mod">
          <ac:chgData name="Lindsay Glennie" userId="S::lglennie@united-church.ca::e85a353d-2799-4edf-884d-40213d31629a" providerId="AD" clId="Web-{EA56A54F-233F-4276-68D2-558155EFAEEB}" dt="2025-11-19T19:59:06.509" v="5" actId="1076"/>
          <ac:picMkLst>
            <pc:docMk/>
            <pc:sldMk cId="109857222" sldId="256"/>
            <ac:picMk id="5" creationId="{011541AD-9D09-E3A5-6078-4E7B2ED9915C}"/>
          </ac:picMkLst>
        </pc:picChg>
        <pc:picChg chg="mod">
          <ac:chgData name="Lindsay Glennie" userId="S::lglennie@united-church.ca::e85a353d-2799-4edf-884d-40213d31629a" providerId="AD" clId="Web-{EA56A54F-233F-4276-68D2-558155EFAEEB}" dt="2025-11-19T19:59:09.103" v="6" actId="1076"/>
          <ac:picMkLst>
            <pc:docMk/>
            <pc:sldMk cId="109857222" sldId="256"/>
            <ac:picMk id="6" creationId="{766552AE-41AF-C8FA-CB99-9FDA37AA9BAF}"/>
          </ac:picMkLst>
        </pc:picChg>
      </pc:sldChg>
      <pc:sldChg chg="modSp modNotes">
        <pc:chgData name="Lindsay Glennie" userId="S::lglennie@united-church.ca::e85a353d-2799-4edf-884d-40213d31629a" providerId="AD" clId="Web-{EA56A54F-233F-4276-68D2-558155EFAEEB}" dt="2025-11-19T19:59:45.009" v="10"/>
        <pc:sldMkLst>
          <pc:docMk/>
          <pc:sldMk cId="439127099" sldId="257"/>
        </pc:sldMkLst>
        <pc:spChg chg="mod">
          <ac:chgData name="Lindsay Glennie" userId="S::lglennie@united-church.ca::e85a353d-2799-4edf-884d-40213d31629a" providerId="AD" clId="Web-{EA56A54F-233F-4276-68D2-558155EFAEEB}" dt="2025-11-19T19:59:41.587" v="8" actId="20577"/>
          <ac:spMkLst>
            <pc:docMk/>
            <pc:sldMk cId="439127099" sldId="257"/>
            <ac:spMk id="2" creationId="{AF778520-C6A6-D61D-298E-04B5099E0C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1E3E9-60C0-4719-8718-748A752EBBE1}" type="datetimeFigureOut">
              <a:t>11/19/2025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87F816-EAC9-4E5A-A250-45210FF11CDA}" type="slidenum">
              <a:t>‹#›</a:t>
            </a:fld>
            <a:endParaRPr lang="en-US"/>
          </a:p>
        </p:txBody>
      </p:sp>
    </p:spTree>
    <p:extLst>
      <p:ext uri="{BB962C8B-B14F-4D97-AF65-F5344CB8AC3E}">
        <p14:creationId xmlns:p14="http://schemas.microsoft.com/office/powerpoint/2010/main" val="3978246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rgbClr val="424242"/>
                </a:solidFill>
              </a:rPr>
              <a:t>As we turn toward a new year, we pause to reflect on all that 2025 has held—the challenges that tested us, the resilience that sustained us, and the moments of compassion and connection that reminded us who we are called to be. A new year invites reflection, but it also invites imagination. It offers space to dream, to reset, and to open ourselves once again to the transforming power of Christ’s love.</a:t>
            </a:r>
            <a:endParaRPr lang="en-US"/>
          </a:p>
          <a:p>
            <a:r>
              <a:rPr lang="en-US" dirty="0">
                <a:solidFill>
                  <a:srgbClr val="424242"/>
                </a:solidFill>
              </a:rPr>
              <a:t> </a:t>
            </a:r>
            <a:endParaRPr lang="en-US" dirty="0"/>
          </a:p>
          <a:p>
            <a:r>
              <a:rPr lang="en-US">
                <a:solidFill>
                  <a:srgbClr val="424242"/>
                </a:solidFill>
              </a:rPr>
              <a:t>Even in a world where uncertainty remains, one truth continues to shine through: acts of kindness and solidarity matter. They shape communities, restore hope, and remind us that we are never alone. Through Mission and Service, these small and steady acts grow into something larger: a network of care that stretches across neighbourhoods, regions, and the world.</a:t>
            </a:r>
            <a:endParaRPr lang="en-US"/>
          </a:p>
          <a:p>
            <a:r>
              <a:rPr lang="en-US" dirty="0">
                <a:solidFill>
                  <a:srgbClr val="424242"/>
                </a:solidFill>
              </a:rPr>
              <a:t> </a:t>
            </a:r>
            <a:endParaRPr lang="en-US" dirty="0"/>
          </a:p>
          <a:p>
            <a:r>
              <a:rPr lang="en-US">
                <a:solidFill>
                  <a:srgbClr val="424242"/>
                </a:solidFill>
              </a:rPr>
              <a:t>As 2026 approaches, we carry forward the lessons and light of the year behind us. Let the coming year be one in which we deepen our commitment to caring for one another and for creation. Let it be a year where we walk alongside Mission and Service partners, drawing strength from shared purpose and shared hope. Together, we can nurture a future rooted in justice, compassion, and peace.</a:t>
            </a:r>
            <a:endParaRPr lang="en-US"/>
          </a:p>
          <a:p>
            <a:r>
              <a:rPr lang="en-US" dirty="0">
                <a:solidFill>
                  <a:srgbClr val="424242"/>
                </a:solidFill>
              </a:rPr>
              <a:t> </a:t>
            </a:r>
            <a:endParaRPr lang="en-US" dirty="0"/>
          </a:p>
          <a:p>
            <a:r>
              <a:rPr lang="en-US" dirty="0">
                <a:solidFill>
                  <a:srgbClr val="424242"/>
                </a:solidFill>
              </a:rPr>
              <a:t>Thank you for the impact made throughout 2025. Your generosity through Mission and Service lights the way, sparking hope, bringing healing, and transforming lives. May the year ahead be one of courage, renewal, and steadfast love as we step into 2026.</a:t>
            </a:r>
            <a:endParaRPr lang="en-US" dirty="0"/>
          </a:p>
        </p:txBody>
      </p:sp>
      <p:sp>
        <p:nvSpPr>
          <p:cNvPr id="4" name="Slide Number Placeholder 3"/>
          <p:cNvSpPr>
            <a:spLocks noGrp="1"/>
          </p:cNvSpPr>
          <p:nvPr>
            <p:ph type="sldNum" sz="quarter" idx="5"/>
          </p:nvPr>
        </p:nvSpPr>
        <p:spPr/>
        <p:txBody>
          <a:bodyPr/>
          <a:lstStyle/>
          <a:p>
            <a:fld id="{8C87F816-EAC9-4E5A-A250-45210FF11CDA}" type="slidenum">
              <a:t>2</a:t>
            </a:fld>
            <a:endParaRPr lang="en-US"/>
          </a:p>
        </p:txBody>
      </p:sp>
    </p:spTree>
    <p:extLst>
      <p:ext uri="{BB962C8B-B14F-4D97-AF65-F5344CB8AC3E}">
        <p14:creationId xmlns:p14="http://schemas.microsoft.com/office/powerpoint/2010/main" val="1783609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Freeform: Shape 18">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08641"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Freeform: Shape 20">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03325"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489098" y="1106034"/>
            <a:ext cx="5019074" cy="3204134"/>
          </a:xfrm>
        </p:spPr>
        <p:txBody>
          <a:bodyPr anchor="b">
            <a:normAutofit/>
          </a:bodyPr>
          <a:lstStyle/>
          <a:p>
            <a:pPr algn="l"/>
            <a:r>
              <a:rPr lang="en-US" sz="5400" b="1" dirty="0">
                <a:ea typeface="+mj-lt"/>
                <a:cs typeface="+mj-lt"/>
              </a:rPr>
              <a:t>Rooted in Hope as a New Year Begins</a:t>
            </a:r>
            <a:endParaRPr lang="en-US" b="1" dirty="0"/>
          </a:p>
        </p:txBody>
      </p:sp>
      <p:sp>
        <p:nvSpPr>
          <p:cNvPr id="23" name="Rectangle 2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descr="A snowy landscape with trees and a pink sky&#10;&#10;AI-generated content may be incorrect.">
            <a:extLst>
              <a:ext uri="{FF2B5EF4-FFF2-40B4-BE49-F238E27FC236}">
                <a16:creationId xmlns:a16="http://schemas.microsoft.com/office/drawing/2014/main" id="{011541AD-9D09-E3A5-6078-4E7B2ED9915C}"/>
              </a:ext>
            </a:extLst>
          </p:cNvPr>
          <p:cNvPicPr>
            <a:picLocks noChangeAspect="1"/>
          </p:cNvPicPr>
          <p:nvPr/>
        </p:nvPicPr>
        <p:blipFill>
          <a:blip r:embed="rId2"/>
          <a:stretch>
            <a:fillRect/>
          </a:stretch>
        </p:blipFill>
        <p:spPr>
          <a:xfrm>
            <a:off x="6902656" y="1360887"/>
            <a:ext cx="4905029" cy="3621622"/>
          </a:xfrm>
          <a:prstGeom prst="rect">
            <a:avLst/>
          </a:prstGeom>
        </p:spPr>
      </p:pic>
      <p:sp>
        <p:nvSpPr>
          <p:cNvPr id="25" name="Rectangle 2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546920"/>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white and brown text&#10;&#10;AI-generated content may be incorrect.">
            <a:extLst>
              <a:ext uri="{FF2B5EF4-FFF2-40B4-BE49-F238E27FC236}">
                <a16:creationId xmlns:a16="http://schemas.microsoft.com/office/drawing/2014/main" id="{766552AE-41AF-C8FA-CB99-9FDA37AA9BAF}"/>
              </a:ext>
            </a:extLst>
          </p:cNvPr>
          <p:cNvPicPr>
            <a:picLocks noChangeAspect="1"/>
          </p:cNvPicPr>
          <p:nvPr/>
        </p:nvPicPr>
        <p:blipFill>
          <a:blip r:embed="rId3"/>
          <a:stretch>
            <a:fillRect/>
          </a:stretch>
        </p:blipFill>
        <p:spPr>
          <a:xfrm>
            <a:off x="7006771" y="5605507"/>
            <a:ext cx="4708833" cy="588604"/>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778520-C6A6-D61D-298E-04B5099E0C4F}"/>
              </a:ext>
            </a:extLst>
          </p:cNvPr>
          <p:cNvSpPr>
            <a:spLocks noGrp="1"/>
          </p:cNvSpPr>
          <p:nvPr>
            <p:ph type="title"/>
          </p:nvPr>
        </p:nvSpPr>
        <p:spPr>
          <a:xfrm>
            <a:off x="2556069" y="1253190"/>
            <a:ext cx="7080738" cy="3974124"/>
          </a:xfrm>
        </p:spPr>
        <p:txBody>
          <a:bodyPr vert="horz" lIns="91440" tIns="45720" rIns="91440" bIns="45720" rtlCol="0" anchor="ctr">
            <a:normAutofit/>
          </a:bodyPr>
          <a:lstStyle/>
          <a:p>
            <a:pPr algn="ctr"/>
            <a:r>
              <a:rPr lang="en-US" sz="4600" dirty="0">
                <a:solidFill>
                  <a:schemeClr val="bg1">
                    <a:lumMod val="95000"/>
                    <a:lumOff val="5000"/>
                  </a:schemeClr>
                </a:solidFill>
                <a:ea typeface="+mj-lt"/>
                <a:cs typeface="+mj-lt"/>
              </a:rPr>
              <a:t>Your generosity lights the way, sparking hope, bringing healing, and transforming lives.</a:t>
            </a:r>
            <a:endParaRPr lang="en-US" dirty="0">
              <a:solidFill>
                <a:schemeClr val="bg1">
                  <a:lumMod val="95000"/>
                  <a:lumOff val="5000"/>
                </a:schemeClr>
              </a:solidFill>
              <a:ea typeface="+mj-lt"/>
              <a:cs typeface="+mj-lt"/>
            </a:endParaRPr>
          </a:p>
        </p:txBody>
      </p:sp>
      <p:pic>
        <p:nvPicPr>
          <p:cNvPr id="3" name="Picture 2" descr="A white and brown text&#10;&#10;AI-generated content may be incorrect.">
            <a:extLst>
              <a:ext uri="{FF2B5EF4-FFF2-40B4-BE49-F238E27FC236}">
                <a16:creationId xmlns:a16="http://schemas.microsoft.com/office/drawing/2014/main" id="{75A71C43-DFAB-4522-09FD-A678BE6A8ECF}"/>
              </a:ext>
            </a:extLst>
          </p:cNvPr>
          <p:cNvPicPr>
            <a:picLocks noChangeAspect="1"/>
          </p:cNvPicPr>
          <p:nvPr/>
        </p:nvPicPr>
        <p:blipFill>
          <a:blip r:embed="rId3"/>
          <a:stretch>
            <a:fillRect/>
          </a:stretch>
        </p:blipFill>
        <p:spPr>
          <a:xfrm>
            <a:off x="2703294" y="5711552"/>
            <a:ext cx="6772275" cy="847725"/>
          </a:xfrm>
          <a:prstGeom prst="rect">
            <a:avLst/>
          </a:prstGeom>
        </p:spPr>
      </p:pic>
    </p:spTree>
    <p:extLst>
      <p:ext uri="{BB962C8B-B14F-4D97-AF65-F5344CB8AC3E}">
        <p14:creationId xmlns:p14="http://schemas.microsoft.com/office/powerpoint/2010/main" val="43912709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2f0bb2e32652dab8d241df10ba755cf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3bed8cbdb1fdfd424af9e1d3ce648655"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3c940ca1-5ff5-4c12-9ecd-e33ede4a829f"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Props1.xml><?xml version="1.0" encoding="utf-8"?>
<ds:datastoreItem xmlns:ds="http://schemas.openxmlformats.org/officeDocument/2006/customXml" ds:itemID="{961ACCBF-A583-428D-B22E-CECEBB32E6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B5D6D4C-D6B3-40A1-BF2B-F075316214BD}">
  <ds:schemaRefs>
    <ds:schemaRef ds:uri="Microsoft.SharePoint.Taxonomy.ContentTypeSync"/>
  </ds:schemaRefs>
</ds:datastoreItem>
</file>

<file path=customXml/itemProps3.xml><?xml version="1.0" encoding="utf-8"?>
<ds:datastoreItem xmlns:ds="http://schemas.openxmlformats.org/officeDocument/2006/customXml" ds:itemID="{6B6CBB7C-13E7-434E-9593-4AC2A3848075}">
  <ds:schemaRefs>
    <ds:schemaRef ds:uri="http://schemas.microsoft.com/sharepoint/v3/contenttype/forms"/>
  </ds:schemaRefs>
</ds:datastoreItem>
</file>

<file path=customXml/itemProps4.xml><?xml version="1.0" encoding="utf-8"?>
<ds:datastoreItem xmlns:ds="http://schemas.openxmlformats.org/officeDocument/2006/customXml" ds:itemID="{F54A8DDB-0711-41F2-8677-46A3DBE4AD19}">
  <ds:schemaRefs>
    <ds:schemaRef ds:uri="http://schemas.microsoft.com/office/2006/metadata/properties"/>
    <ds:schemaRef ds:uri="http://www.w3.org/XML/1998/namespace"/>
    <ds:schemaRef ds:uri="http://purl.org/dc/terms/"/>
    <ds:schemaRef ds:uri="http://schemas.openxmlformats.org/package/2006/metadata/core-properties"/>
    <ds:schemaRef ds:uri="http://purl.org/dc/elements/1.1/"/>
    <ds:schemaRef ds:uri="http://schemas.microsoft.com/office/2006/documentManagement/types"/>
    <ds:schemaRef ds:uri="http://purl.org/dc/dcmitype/"/>
    <ds:schemaRef ds:uri="f235ab88-6d95-44b4-9fae-e6e389b95fc3"/>
    <ds:schemaRef ds:uri="http://schemas.microsoft.com/office/infopath/2007/PartnerControls"/>
    <ds:schemaRef ds:uri="51dc2e4b-bf63-4bda-b747-c27924f79ae2"/>
    <ds:schemaRef ds:uri="eb6d8c5d-5b31-4807-8756-a31b61bec20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305</Words>
  <Application>Microsoft Office PowerPoint</Application>
  <PresentationFormat>Widescreen</PresentationFormat>
  <Paragraphs>10</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Rooted in Hope as a New Year Begins</vt:lpstr>
      <vt:lpstr>Your generosity lights the way, sparking hope, bringing healing, and transforming lives.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Rooted in Hope as a New Year Begins</dc:title>
  <dc:creator>The United Church of Canada</dc:creator>
  <cp:lastModifiedBy>Cara</cp:lastModifiedBy>
  <cp:revision>156</cp:revision>
  <dcterms:created xsi:type="dcterms:W3CDTF">2025-02-11T15:15:10Z</dcterms:created>
  <dcterms:modified xsi:type="dcterms:W3CDTF">2025-11-19T20:18:32Z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