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2D35EA-F380-969A-3C91-35AA44427B63}" v="16" dt="2025-10-16T14:14:12.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6" d="100"/>
          <a:sy n="66" d="100"/>
        </p:scale>
        <p:origin x="4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vautour@united-church.ca::e85a353d-2799-4edf-884d-40213d31629a" providerId="AD" clId="Web-{516F383B-FDB9-B24A-F8F9-4DEC69426DBB}"/>
    <pc:docChg chg="modSld">
      <pc:chgData name="Lindsay Glennie" userId="S::lvautour@united-church.ca::e85a353d-2799-4edf-884d-40213d31629a" providerId="AD" clId="Web-{516F383B-FDB9-B24A-F8F9-4DEC69426DBB}" dt="2025-09-17T12:43:36.801" v="31"/>
      <pc:docMkLst>
        <pc:docMk/>
      </pc:docMkLst>
      <pc:sldChg chg="addSp delSp modSp">
        <pc:chgData name="Lindsay Glennie" userId="S::lvautour@united-church.ca::e85a353d-2799-4edf-884d-40213d31629a" providerId="AD" clId="Web-{516F383B-FDB9-B24A-F8F9-4DEC69426DBB}" dt="2025-09-17T12:42:33.410" v="23" actId="20577"/>
        <pc:sldMkLst>
          <pc:docMk/>
          <pc:sldMk cId="109857222" sldId="256"/>
        </pc:sldMkLst>
        <pc:spChg chg="mod">
          <ac:chgData name="Lindsay Glennie" userId="S::lvautour@united-church.ca::e85a353d-2799-4edf-884d-40213d31629a" providerId="AD" clId="Web-{516F383B-FDB9-B24A-F8F9-4DEC69426DBB}" dt="2025-09-17T12:42:33.410" v="23" actId="20577"/>
          <ac:spMkLst>
            <pc:docMk/>
            <pc:sldMk cId="109857222" sldId="256"/>
            <ac:spMk id="2" creationId="{00000000-0000-0000-0000-000000000000}"/>
          </ac:spMkLst>
        </pc:spChg>
        <pc:picChg chg="add mod">
          <ac:chgData name="Lindsay Glennie" userId="S::lvautour@united-church.ca::e85a353d-2799-4edf-884d-40213d31629a" providerId="AD" clId="Web-{516F383B-FDB9-B24A-F8F9-4DEC69426DBB}" dt="2025-09-17T12:42:14.456" v="6" actId="1076"/>
          <ac:picMkLst>
            <pc:docMk/>
            <pc:sldMk cId="109857222" sldId="256"/>
            <ac:picMk id="3" creationId="{68EFBD25-8099-04DB-5708-9E744EE68D94}"/>
          </ac:picMkLst>
        </pc:picChg>
        <pc:picChg chg="mod">
          <ac:chgData name="Lindsay Glennie" userId="S::lvautour@united-church.ca::e85a353d-2799-4edf-884d-40213d31629a" providerId="AD" clId="Web-{516F383B-FDB9-B24A-F8F9-4DEC69426DBB}" dt="2025-09-17T12:42:12.660" v="5" actId="1076"/>
          <ac:picMkLst>
            <pc:docMk/>
            <pc:sldMk cId="109857222" sldId="256"/>
            <ac:picMk id="6" creationId="{766552AE-41AF-C8FA-CB99-9FDA37AA9BAF}"/>
          </ac:picMkLst>
        </pc:picChg>
      </pc:sldChg>
      <pc:sldChg chg="modNotes">
        <pc:chgData name="Lindsay Glennie" userId="S::lvautour@united-church.ca::e85a353d-2799-4edf-884d-40213d31629a" providerId="AD" clId="Web-{516F383B-FDB9-B24A-F8F9-4DEC69426DBB}" dt="2025-09-17T12:43:36.801" v="31"/>
        <pc:sldMkLst>
          <pc:docMk/>
          <pc:sldMk cId="439127099" sldId="257"/>
        </pc:sldMkLst>
      </pc:sldChg>
    </pc:docChg>
  </pc:docChgLst>
  <pc:docChgLst>
    <pc:chgData name="Lindsay Glennie" userId="S::lvautour@united-church.ca::e85a353d-2799-4edf-884d-40213d31629a" providerId="AD" clId="Web-{BBC968CE-7E8B-B82B-BFAC-66BDCC01ABB5}"/>
    <pc:docChg chg="modSld">
      <pc:chgData name="Lindsay Glennie" userId="S::lvautour@united-church.ca::e85a353d-2799-4edf-884d-40213d31629a" providerId="AD" clId="Web-{BBC968CE-7E8B-B82B-BFAC-66BDCC01ABB5}" dt="2025-09-17T12:45:13.936" v="1" actId="20577"/>
      <pc:docMkLst>
        <pc:docMk/>
      </pc:docMkLst>
      <pc:sldChg chg="modSp">
        <pc:chgData name="Lindsay Glennie" userId="S::lvautour@united-church.ca::e85a353d-2799-4edf-884d-40213d31629a" providerId="AD" clId="Web-{BBC968CE-7E8B-B82B-BFAC-66BDCC01ABB5}" dt="2025-09-17T12:45:13.936" v="1" actId="20577"/>
        <pc:sldMkLst>
          <pc:docMk/>
          <pc:sldMk cId="439127099" sldId="257"/>
        </pc:sldMkLst>
        <pc:spChg chg="mod">
          <ac:chgData name="Lindsay Glennie" userId="S::lvautour@united-church.ca::e85a353d-2799-4edf-884d-40213d31629a" providerId="AD" clId="Web-{BBC968CE-7E8B-B82B-BFAC-66BDCC01ABB5}" dt="2025-09-17T12:45:13.936" v="1" actId="20577"/>
          <ac:spMkLst>
            <pc:docMk/>
            <pc:sldMk cId="439127099" sldId="257"/>
            <ac:spMk id="2" creationId="{AF778520-C6A6-D61D-298E-04B5099E0C4F}"/>
          </ac:spMkLst>
        </pc:spChg>
      </pc:sldChg>
    </pc:docChg>
  </pc:docChgLst>
  <pc:docChgLst>
    <pc:chgData name="Lindsay Glennie" userId="S::lglennie@united-church.ca::e85a353d-2799-4edf-884d-40213d31629a" providerId="AD" clId="Web-{BB2D35EA-F380-969A-3C91-35AA44427B63}"/>
    <pc:docChg chg="modSld">
      <pc:chgData name="Lindsay Glennie" userId="S::lglennie@united-church.ca::e85a353d-2799-4edf-884d-40213d31629a" providerId="AD" clId="Web-{BB2D35EA-F380-969A-3C91-35AA44427B63}" dt="2025-10-16T14:14:41.808" v="15"/>
      <pc:docMkLst>
        <pc:docMk/>
      </pc:docMkLst>
      <pc:sldChg chg="modSp">
        <pc:chgData name="Lindsay Glennie" userId="S::lglennie@united-church.ca::e85a353d-2799-4edf-884d-40213d31629a" providerId="AD" clId="Web-{BB2D35EA-F380-969A-3C91-35AA44427B63}" dt="2025-10-16T14:13:59.292" v="10"/>
        <pc:sldMkLst>
          <pc:docMk/>
          <pc:sldMk cId="109857222" sldId="256"/>
        </pc:sldMkLst>
        <pc:spChg chg="mod">
          <ac:chgData name="Lindsay Glennie" userId="S::lglennie@united-church.ca::e85a353d-2799-4edf-884d-40213d31629a" providerId="AD" clId="Web-{BB2D35EA-F380-969A-3C91-35AA44427B63}" dt="2025-10-16T14:13:51.152" v="9" actId="20577"/>
          <ac:spMkLst>
            <pc:docMk/>
            <pc:sldMk cId="109857222" sldId="256"/>
            <ac:spMk id="2" creationId="{00000000-0000-0000-0000-000000000000}"/>
          </ac:spMkLst>
        </pc:spChg>
        <pc:picChg chg="mod">
          <ac:chgData name="Lindsay Glennie" userId="S::lglennie@united-church.ca::e85a353d-2799-4edf-884d-40213d31629a" providerId="AD" clId="Web-{BB2D35EA-F380-969A-3C91-35AA44427B63}" dt="2025-10-16T14:13:59.292" v="10"/>
          <ac:picMkLst>
            <pc:docMk/>
            <pc:sldMk cId="109857222" sldId="256"/>
            <ac:picMk id="3" creationId="{68EFBD25-8099-04DB-5708-9E744EE68D94}"/>
          </ac:picMkLst>
        </pc:picChg>
      </pc:sldChg>
      <pc:sldChg chg="modSp modNotes">
        <pc:chgData name="Lindsay Glennie" userId="S::lglennie@united-church.ca::e85a353d-2799-4edf-884d-40213d31629a" providerId="AD" clId="Web-{BB2D35EA-F380-969A-3C91-35AA44427B63}" dt="2025-10-16T14:14:41.808" v="15"/>
        <pc:sldMkLst>
          <pc:docMk/>
          <pc:sldMk cId="439127099" sldId="257"/>
        </pc:sldMkLst>
        <pc:spChg chg="mod">
          <ac:chgData name="Lindsay Glennie" userId="S::lglennie@united-church.ca::e85a353d-2799-4edf-884d-40213d31629a" providerId="AD" clId="Web-{BB2D35EA-F380-969A-3C91-35AA44427B63}" dt="2025-10-16T14:14:10.558" v="12" actId="20577"/>
          <ac:spMkLst>
            <pc:docMk/>
            <pc:sldMk cId="439127099" sldId="257"/>
            <ac:spMk id="2" creationId="{AF778520-C6A6-D61D-298E-04B5099E0C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1E3E9-60C0-4719-8718-748A752EBBE1}" type="datetimeFigureOut">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7F816-EAC9-4E5A-A250-45210FF11CDA}" type="slidenum">
              <a:t>‹#›</a:t>
            </a:fld>
            <a:endParaRPr lang="en-US"/>
          </a:p>
        </p:txBody>
      </p:sp>
    </p:spTree>
    <p:extLst>
      <p:ext uri="{BB962C8B-B14F-4D97-AF65-F5344CB8AC3E}">
        <p14:creationId xmlns:p14="http://schemas.microsoft.com/office/powerpoint/2010/main" val="397824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ci-palestine.org/_we_are_alive_and_dead_at_the_same_ti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424242"/>
                </a:solidFill>
              </a:rPr>
              <a:t>“[T]he army surrounded us,” recalled 16-year-old Ramez. “We had nowhere to go. Either we move toward death, or we stay and risk dying. Either way, it’s death.”</a:t>
            </a:r>
            <a:endParaRPr lang="en-US"/>
          </a:p>
          <a:p>
            <a:r>
              <a:rPr lang="en-US" dirty="0">
                <a:solidFill>
                  <a:srgbClr val="424242"/>
                </a:solidFill>
              </a:rPr>
              <a:t> </a:t>
            </a:r>
            <a:endParaRPr lang="en-US" dirty="0"/>
          </a:p>
          <a:p>
            <a:r>
              <a:rPr lang="en-US">
                <a:solidFill>
                  <a:srgbClr val="424242"/>
                </a:solidFill>
              </a:rPr>
              <a:t>For most children, childhood is a time to dream, go to school, play with friends, and imagine the future. But for children in Gaza, those simple dreams have been replaced by fear and survival.</a:t>
            </a:r>
            <a:endParaRPr lang="en-US"/>
          </a:p>
          <a:p>
            <a:r>
              <a:rPr lang="en-US" dirty="0">
                <a:solidFill>
                  <a:srgbClr val="424242"/>
                </a:solidFill>
              </a:rPr>
              <a:t> </a:t>
            </a:r>
            <a:endParaRPr lang="en-US" dirty="0"/>
          </a:p>
          <a:p>
            <a:r>
              <a:rPr lang="en-US">
                <a:solidFill>
                  <a:srgbClr val="424242"/>
                </a:solidFill>
              </a:rPr>
              <a:t>Mission and Service partner Defense for Children International–Palestine (DCIP) shares that the situation in Gaza remains catastrophic. Families face famine, and the lack of access to clean water and medicine. Many have seen their homes bombed and are forced to live in tents or makeshift shelters. Parents spend hours in line each day for a small ration of bread or water, while children go hungry. Hospitals have run out of supplies, and schools have been reduced to rubble.</a:t>
            </a:r>
            <a:endParaRPr lang="en-US"/>
          </a:p>
          <a:p>
            <a:r>
              <a:rPr lang="en-US" dirty="0">
                <a:solidFill>
                  <a:srgbClr val="424242"/>
                </a:solidFill>
              </a:rPr>
              <a:t> </a:t>
            </a:r>
            <a:endParaRPr lang="en-US" dirty="0"/>
          </a:p>
          <a:p>
            <a:r>
              <a:rPr lang="en-US">
                <a:solidFill>
                  <a:srgbClr val="424242"/>
                </a:solidFill>
              </a:rPr>
              <a:t>In interviews conducted by DCIP, children described their lives in stark, heartbreaking words. “We have no rights,” said one child. Fourteen-year-old Jana shared what life is like now: “We live in a tent. Every few days we have to move again. We spend hours waiting for water or food. Even to use the bathroom, we wait in line for hours. There’s no rest. We can’t go on like this.”</a:t>
            </a:r>
            <a:endParaRPr lang="en-US"/>
          </a:p>
          <a:p>
            <a:r>
              <a:rPr lang="en-US" dirty="0">
                <a:solidFill>
                  <a:srgbClr val="424242"/>
                </a:solidFill>
              </a:rPr>
              <a:t> </a:t>
            </a:r>
            <a:endParaRPr lang="en-US" dirty="0"/>
          </a:p>
          <a:p>
            <a:r>
              <a:rPr lang="en-US">
                <a:solidFill>
                  <a:srgbClr val="424242"/>
                </a:solidFill>
              </a:rPr>
              <a:t>These children have endured unimaginable hardship. Many have been displaced multiple times, separated from friends, and have lost their entire family. Hospitals have run out of medicine. Schools are destroyed. Safe water is rare. Hunger is constant.</a:t>
            </a:r>
            <a:endParaRPr lang="en-US"/>
          </a:p>
          <a:p>
            <a:r>
              <a:rPr lang="en-US" dirty="0">
                <a:solidFill>
                  <a:srgbClr val="424242"/>
                </a:solidFill>
              </a:rPr>
              <a:t> </a:t>
            </a:r>
            <a:endParaRPr lang="en-US" dirty="0"/>
          </a:p>
          <a:p>
            <a:r>
              <a:rPr lang="en-US">
                <a:solidFill>
                  <a:srgbClr val="424242"/>
                </a:solidFill>
              </a:rPr>
              <a:t>And yet, through it all, DCIP continues its mission, documenting violations of children’s rights, amplifying the voices of those who have been silenced, and calling the international community to act. Their courage ensures that the world cannot look away.</a:t>
            </a:r>
            <a:endParaRPr lang="en-US"/>
          </a:p>
          <a:p>
            <a:r>
              <a:rPr lang="en-US" dirty="0">
                <a:solidFill>
                  <a:srgbClr val="424242"/>
                </a:solidFill>
              </a:rPr>
              <a:t> </a:t>
            </a:r>
            <a:endParaRPr lang="en-US" dirty="0"/>
          </a:p>
          <a:p>
            <a:r>
              <a:rPr lang="en-US" dirty="0">
                <a:solidFill>
                  <a:srgbClr val="424242"/>
                </a:solidFill>
              </a:rPr>
              <a:t>Your gifts to Mission and Service help support organizations like DCIP, who stand beside children in Gaza with compassion and conviction. When you give, you help make sure their stories are heard, and that the call for justice and protection does not fade into silence.</a:t>
            </a:r>
            <a:endParaRPr lang="en-US" dirty="0"/>
          </a:p>
          <a:p>
            <a:r>
              <a:rPr lang="en-US" dirty="0">
                <a:solidFill>
                  <a:srgbClr val="424242"/>
                </a:solidFill>
              </a:rPr>
              <a:t> </a:t>
            </a:r>
            <a:endParaRPr lang="en-US" dirty="0"/>
          </a:p>
          <a:p>
            <a:r>
              <a:rPr lang="en-US" dirty="0">
                <a:solidFill>
                  <a:srgbClr val="424242"/>
                </a:solidFill>
              </a:rPr>
              <a:t>This Giving Tuesday, we invite you to join in prayer and action for the children of Gaza. May every child one day live free from fear, with food on the table, a place to learn, and the chance to simply be a child again.</a:t>
            </a:r>
            <a:endParaRPr lang="en-US" dirty="0"/>
          </a:p>
          <a:p>
            <a:r>
              <a:rPr lang="en-US" dirty="0">
                <a:solidFill>
                  <a:srgbClr val="424242"/>
                </a:solidFill>
              </a:rPr>
              <a:t> </a:t>
            </a:r>
            <a:endParaRPr lang="en-US" dirty="0"/>
          </a:p>
          <a:p>
            <a:r>
              <a:rPr lang="en-US" dirty="0">
                <a:solidFill>
                  <a:srgbClr val="424242"/>
                </a:solidFill>
              </a:rPr>
              <a:t>Because every child has the right to food, shelter, safety, and education.</a:t>
            </a:r>
            <a:endParaRPr lang="en-US" dirty="0"/>
          </a:p>
          <a:p>
            <a:r>
              <a:rPr lang="en-US" dirty="0">
                <a:solidFill>
                  <a:srgbClr val="424242"/>
                </a:solidFill>
              </a:rPr>
              <a:t> </a:t>
            </a:r>
            <a:endParaRPr lang="en-US" dirty="0"/>
          </a:p>
          <a:p>
            <a:r>
              <a:rPr lang="en-US" dirty="0">
                <a:solidFill>
                  <a:srgbClr val="424242"/>
                </a:solidFill>
              </a:rPr>
              <a:t>In collaboration with Maastricht University, Defense for Children International–Palestine interviewed four children living in Gaza about the status of their rights. </a:t>
            </a:r>
            <a:r>
              <a:rPr lang="en-US" dirty="0">
                <a:solidFill>
                  <a:srgbClr val="424242"/>
                </a:solidFill>
                <a:hlinkClick r:id="rId3"/>
              </a:rPr>
              <a:t>Read these firsthand accounts.</a:t>
            </a:r>
            <a:r>
              <a:rPr lang="en-US" dirty="0">
                <a:solidFill>
                  <a:srgbClr val="424242"/>
                </a:solidFill>
              </a:rPr>
              <a:t> </a:t>
            </a:r>
            <a:endParaRPr lang="en-US" dirty="0"/>
          </a:p>
        </p:txBody>
      </p:sp>
      <p:sp>
        <p:nvSpPr>
          <p:cNvPr id="4" name="Slide Number Placeholder 3"/>
          <p:cNvSpPr>
            <a:spLocks noGrp="1"/>
          </p:cNvSpPr>
          <p:nvPr>
            <p:ph type="sldNum" sz="quarter" idx="5"/>
          </p:nvPr>
        </p:nvSpPr>
        <p:spPr/>
        <p:txBody>
          <a:bodyPr/>
          <a:lstStyle/>
          <a:p>
            <a:fld id="{8C87F816-EAC9-4E5A-A250-45210FF11CDA}" type="slidenum">
              <a:t>2</a:t>
            </a:fld>
            <a:endParaRPr lang="en-US"/>
          </a:p>
        </p:txBody>
      </p:sp>
    </p:spTree>
    <p:extLst>
      <p:ext uri="{BB962C8B-B14F-4D97-AF65-F5344CB8AC3E}">
        <p14:creationId xmlns:p14="http://schemas.microsoft.com/office/powerpoint/2010/main" val="17836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89098" y="1106034"/>
            <a:ext cx="5019074" cy="3204134"/>
          </a:xfrm>
        </p:spPr>
        <p:txBody>
          <a:bodyPr anchor="b">
            <a:normAutofit/>
          </a:bodyPr>
          <a:lstStyle/>
          <a:p>
            <a:pPr algn="l"/>
            <a:r>
              <a:rPr lang="en-US" sz="5400" b="1" dirty="0">
                <a:ea typeface="+mj-lt"/>
                <a:cs typeface="+mj-lt"/>
              </a:rPr>
              <a:t>Faithful Witness in a Time of Despair</a:t>
            </a:r>
            <a:endParaRPr lang="en-US" dirty="0"/>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white and brown text&#10;&#10;AI-generated content may be incorrect.">
            <a:extLst>
              <a:ext uri="{FF2B5EF4-FFF2-40B4-BE49-F238E27FC236}">
                <a16:creationId xmlns:a16="http://schemas.microsoft.com/office/drawing/2014/main" id="{766552AE-41AF-C8FA-CB99-9FDA37AA9BAF}"/>
              </a:ext>
            </a:extLst>
          </p:cNvPr>
          <p:cNvPicPr>
            <a:picLocks noChangeAspect="1"/>
          </p:cNvPicPr>
          <p:nvPr/>
        </p:nvPicPr>
        <p:blipFill>
          <a:blip r:embed="rId2"/>
          <a:stretch>
            <a:fillRect/>
          </a:stretch>
        </p:blipFill>
        <p:spPr>
          <a:xfrm>
            <a:off x="6955971" y="5072107"/>
            <a:ext cx="4708833" cy="588604"/>
          </a:xfrm>
          <a:prstGeom prst="rect">
            <a:avLst/>
          </a:prstGeom>
        </p:spPr>
      </p:pic>
      <p:pic>
        <p:nvPicPr>
          <p:cNvPr id="3" name="Picture 2" descr="A group of people holding pots and pans&#10;&#10;AI-generated content may be incorrect.">
            <a:extLst>
              <a:ext uri="{FF2B5EF4-FFF2-40B4-BE49-F238E27FC236}">
                <a16:creationId xmlns:a16="http://schemas.microsoft.com/office/drawing/2014/main" id="{68EFBD25-8099-04DB-5708-9E744EE68D94}"/>
              </a:ext>
            </a:extLst>
          </p:cNvPr>
          <p:cNvPicPr>
            <a:picLocks noChangeAspect="1"/>
          </p:cNvPicPr>
          <p:nvPr/>
        </p:nvPicPr>
        <p:blipFill>
          <a:blip r:embed="rId3"/>
          <a:stretch>
            <a:fillRect/>
          </a:stretch>
        </p:blipFill>
        <p:spPr>
          <a:xfrm>
            <a:off x="7264400" y="1336948"/>
            <a:ext cx="4089400" cy="272360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778520-C6A6-D61D-298E-04B5099E0C4F}"/>
              </a:ext>
            </a:extLst>
          </p:cNvPr>
          <p:cNvSpPr>
            <a:spLocks noGrp="1"/>
          </p:cNvSpPr>
          <p:nvPr>
            <p:ph type="title"/>
          </p:nvPr>
        </p:nvSpPr>
        <p:spPr>
          <a:xfrm>
            <a:off x="2556069" y="1253190"/>
            <a:ext cx="7080738" cy="3974124"/>
          </a:xfrm>
        </p:spPr>
        <p:txBody>
          <a:bodyPr vert="horz" lIns="91440" tIns="45720" rIns="91440" bIns="45720" rtlCol="0" anchor="ctr">
            <a:normAutofit/>
          </a:bodyPr>
          <a:lstStyle/>
          <a:p>
            <a:pPr algn="ctr"/>
            <a:r>
              <a:rPr lang="en-US" sz="4600" dirty="0">
                <a:solidFill>
                  <a:schemeClr val="bg1">
                    <a:lumMod val="95000"/>
                    <a:lumOff val="5000"/>
                  </a:schemeClr>
                </a:solidFill>
                <a:ea typeface="+mj-lt"/>
                <a:cs typeface="+mj-lt"/>
              </a:rPr>
              <a:t>Your gifts to Mission and Service help support organizations like DCIP, who stand beside children in Gaza with compassion and conviction.</a:t>
            </a:r>
            <a:endParaRPr lang="en-US" dirty="0">
              <a:solidFill>
                <a:schemeClr val="bg1">
                  <a:lumMod val="95000"/>
                  <a:lumOff val="5000"/>
                </a:schemeClr>
              </a:solidFill>
              <a:ea typeface="+mj-lt"/>
              <a:cs typeface="+mj-lt"/>
            </a:endParaRPr>
          </a:p>
        </p:txBody>
      </p:sp>
      <p:pic>
        <p:nvPicPr>
          <p:cNvPr id="3" name="Picture 2" descr="A white and brown text&#10;&#10;AI-generated content may be incorrect.">
            <a:extLst>
              <a:ext uri="{FF2B5EF4-FFF2-40B4-BE49-F238E27FC236}">
                <a16:creationId xmlns:a16="http://schemas.microsoft.com/office/drawing/2014/main" id="{75A71C43-DFAB-4522-09FD-A678BE6A8EC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4391270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49760f1bb5ef71721dc2db7cbb874003">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784f4a7c7f553042fa05c82cb60094a5"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3c940ca1-5ff5-4c12-9ecd-e33ede4a829f" ContentTypeId="0x0101" PreviousValue="false"/>
</file>

<file path=customXml/itemProps1.xml><?xml version="1.0" encoding="utf-8"?>
<ds:datastoreItem xmlns:ds="http://schemas.openxmlformats.org/officeDocument/2006/customXml" ds:itemID="{5415F9B3-F6C2-4A48-B987-5425B96B0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4A8DDB-0711-41F2-8677-46A3DBE4AD19}">
  <ds:schemaRefs>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eb6d8c5d-5b31-4807-8756-a31b61bec20d"/>
    <ds:schemaRef ds:uri="http://schemas.microsoft.com/office/infopath/2007/PartnerControls"/>
    <ds:schemaRef ds:uri="http://purl.org/dc/terms/"/>
    <ds:schemaRef ds:uri="f235ab88-6d95-44b4-9fae-e6e389b95fc3"/>
    <ds:schemaRef ds:uri="51dc2e4b-bf63-4bda-b747-c27924f79ae2"/>
    <ds:schemaRef ds:uri="http://purl.org/dc/elements/1.1/"/>
  </ds:schemaRefs>
</ds:datastoreItem>
</file>

<file path=customXml/itemProps3.xml><?xml version="1.0" encoding="utf-8"?>
<ds:datastoreItem xmlns:ds="http://schemas.openxmlformats.org/officeDocument/2006/customXml" ds:itemID="{6B6CBB7C-13E7-434E-9593-4AC2A3848075}">
  <ds:schemaRefs>
    <ds:schemaRef ds:uri="http://schemas.microsoft.com/sharepoint/v3/contenttype/forms"/>
  </ds:schemaRefs>
</ds:datastoreItem>
</file>

<file path=customXml/itemProps4.xml><?xml version="1.0" encoding="utf-8"?>
<ds:datastoreItem xmlns:ds="http://schemas.openxmlformats.org/officeDocument/2006/customXml" ds:itemID="{1B5D6D4C-D6B3-40A1-BF2B-F075316214B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530</Words>
  <Application>Microsoft Office PowerPoint</Application>
  <PresentationFormat>Widescreen</PresentationFormat>
  <Paragraphs>22</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Faithful Witness in a Time of Despair</vt:lpstr>
      <vt:lpstr>Your gifts to Mission and Service help support organizations like DCIP, who stand beside children in Gaza with compassion and conviction.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Faithful Witness in a Time of Despair</dc:title>
  <dc:subject>The United Church of Canada</dc:subject>
  <dc:creator/>
  <cp:lastModifiedBy>Cara James</cp:lastModifiedBy>
  <cp:revision>151</cp:revision>
  <dcterms:created xsi:type="dcterms:W3CDTF">2025-02-11T15:15:10Z</dcterms:created>
  <dcterms:modified xsi:type="dcterms:W3CDTF">2025-10-16T18:24:16Z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