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0"/>
  </p:notesMasterIdLst>
  <p:handoutMasterIdLst>
    <p:handoutMasterId r:id="rId21"/>
  </p:handoutMasterIdLst>
  <p:sldIdLst>
    <p:sldId id="256" r:id="rId6"/>
    <p:sldId id="271" r:id="rId7"/>
    <p:sldId id="280" r:id="rId8"/>
    <p:sldId id="273" r:id="rId9"/>
    <p:sldId id="281" r:id="rId10"/>
    <p:sldId id="267" r:id="rId11"/>
    <p:sldId id="272" r:id="rId12"/>
    <p:sldId id="274" r:id="rId13"/>
    <p:sldId id="275" r:id="rId14"/>
    <p:sldId id="276" r:id="rId15"/>
    <p:sldId id="277" r:id="rId16"/>
    <p:sldId id="278" r:id="rId17"/>
    <p:sldId id="279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51" userDrawn="1">
          <p15:clr>
            <a:srgbClr val="A4A3A4"/>
          </p15:clr>
        </p15:guide>
        <p15:guide id="4" orient="horz" pos="1117" userDrawn="1">
          <p15:clr>
            <a:srgbClr val="A4A3A4"/>
          </p15:clr>
        </p15:guide>
        <p15:guide id="5" orient="horz" pos="2409" userDrawn="1">
          <p15:clr>
            <a:srgbClr val="A4A3A4"/>
          </p15:clr>
        </p15:guide>
        <p15:guide id="6" orient="horz" pos="1842" userDrawn="1">
          <p15:clr>
            <a:srgbClr val="A4A3A4"/>
          </p15:clr>
        </p15:guide>
        <p15:guide id="7" orient="horz" pos="2999" userDrawn="1">
          <p15:clr>
            <a:srgbClr val="A4A3A4"/>
          </p15:clr>
        </p15:guide>
        <p15:guide id="8" pos="982" userDrawn="1">
          <p15:clr>
            <a:srgbClr val="A4A3A4"/>
          </p15:clr>
        </p15:guide>
        <p15:guide id="9" pos="3296" userDrawn="1">
          <p15:clr>
            <a:srgbClr val="A4A3A4"/>
          </p15:clr>
        </p15:guide>
        <p15:guide id="10" pos="57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nda Parkes" initials="RP" lastIdx="5" clrIdx="0">
    <p:extLst>
      <p:ext uri="{19B8F6BF-5375-455C-9EA6-DF929625EA0E}">
        <p15:presenceInfo xmlns:p15="http://schemas.microsoft.com/office/powerpoint/2012/main" userId="S::RParkes@united-church.ca::29b49092-1161-4a52-9fa5-3f59b40409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55"/>
    <a:srgbClr val="D23424"/>
    <a:srgbClr val="90651E"/>
    <a:srgbClr val="E0E0E0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D4DFE3-7D09-6444-B459-0DC31946E99F}" v="2" dt="2025-05-01T13:12:25.158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98" autoAdjust="0"/>
    <p:restoredTop sz="96301"/>
  </p:normalViewPr>
  <p:slideViewPr>
    <p:cSldViewPr snapToGrid="0">
      <p:cViewPr varScale="1">
        <p:scale>
          <a:sx n="102" d="100"/>
          <a:sy n="102" d="100"/>
        </p:scale>
        <p:origin x="510" y="72"/>
      </p:cViewPr>
      <p:guideLst>
        <p:guide orient="horz" pos="1298"/>
        <p:guide pos="3840"/>
        <p:guide orient="horz" pos="2251"/>
        <p:guide orient="horz" pos="1117"/>
        <p:guide orient="horz" pos="2409"/>
        <p:guide orient="horz" pos="1842"/>
        <p:guide orient="horz" pos="2999"/>
        <p:guide pos="982"/>
        <p:guide pos="3296"/>
        <p:guide pos="57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9D9164-BD80-CC4D-B85D-D38FFDB743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33B77D-B40D-1F48-9E0D-B41F96D15D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7F5B4-71E6-AF45-87E1-AC0EE147252D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F99A23-03AB-9747-9CBE-20ED39C1F5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0160-9694-9E4B-9726-BE6CD29020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88371-FCF5-6842-9807-F6A2EB00E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43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90CCC-AD3F-3A44-9F61-D9015EE36135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F612F-D42F-7B46-87B9-9417352E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93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7788" y="2714132"/>
            <a:ext cx="5510212" cy="1524498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5400" b="1" i="0">
                <a:solidFill>
                  <a:srgbClr val="90651E"/>
                </a:solidFill>
                <a:latin typeface="Tw Cen MT" panose="020B0602020104020603" pitchFamily="34" charset="77"/>
                <a:cs typeface="Mangal" panose="02040503050203030202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9497" y="4330705"/>
            <a:ext cx="4168502" cy="4127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0" i="0">
                <a:solidFill>
                  <a:srgbClr val="002B55"/>
                </a:solidFill>
                <a:latin typeface="Tw Cen MT" panose="020B0602020104020603" pitchFamily="34" charset="77"/>
                <a:cs typeface="Almarai Light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37978E-66DF-8E45-B39B-20CCB0912A09}"/>
              </a:ext>
            </a:extLst>
          </p:cNvPr>
          <p:cNvSpPr/>
          <p:nvPr userDrawn="1"/>
        </p:nvSpPr>
        <p:spPr>
          <a:xfrm>
            <a:off x="98854" y="148281"/>
            <a:ext cx="1631092" cy="1606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5A5DD6-CBC2-6A43-B363-722EC5005F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60012" y="1078256"/>
            <a:ext cx="1507987" cy="15244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036F087-8917-A144-92A2-3FCF5C52C091}"/>
              </a:ext>
            </a:extLst>
          </p:cNvPr>
          <p:cNvSpPr/>
          <p:nvPr userDrawn="1"/>
        </p:nvSpPr>
        <p:spPr>
          <a:xfrm>
            <a:off x="-51206" y="5801981"/>
            <a:ext cx="12289080" cy="1113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65A5F9-0737-8947-9B66-CF70FEC4B3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-782835" y="2813184"/>
            <a:ext cx="7282332" cy="5328258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B4EB3C53-4C2E-C14D-AC2D-933245FED187}"/>
              </a:ext>
            </a:extLst>
          </p:cNvPr>
          <p:cNvSpPr txBox="1">
            <a:spLocks/>
          </p:cNvSpPr>
          <p:nvPr userDrawn="1"/>
        </p:nvSpPr>
        <p:spPr>
          <a:xfrm>
            <a:off x="1524000" y="4916492"/>
            <a:ext cx="9144000" cy="41275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2B55"/>
                </a:solidFill>
                <a:latin typeface="Avenir Medium" panose="02000503020000020003" pitchFamily="2" charset="0"/>
                <a:ea typeface="+mn-ea"/>
                <a:cs typeface="Almarai Light" pitchFamily="2" charset="-7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37E27C-D734-A349-841F-5A9CFFF6C096}" type="datetime4">
              <a:rPr lang="en-CA" sz="1800" smtClean="0">
                <a:latin typeface="Tw Cen MT" panose="020B0602020104020603" pitchFamily="34" charset="77"/>
              </a:rPr>
              <a:t>May 1, 2025</a:t>
            </a:fld>
            <a:endParaRPr lang="en-US" sz="1800" dirty="0">
              <a:latin typeface="Tw Cen MT" panose="020B06020201040206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0204"/>
            <a:ext cx="9144000" cy="10537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r">
              <a:defRPr sz="3600" b="1" i="0">
                <a:solidFill>
                  <a:srgbClr val="90651E"/>
                </a:solidFill>
                <a:latin typeface="Tw Cen MT" panose="020B0602020104020603" pitchFamily="34" charset="77"/>
                <a:cs typeface="Almarai Bold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39E498-39CA-9C49-9AD9-C2DFD03A0D6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24000" y="1759527"/>
            <a:ext cx="9144000" cy="4017818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2B55"/>
                </a:solidFill>
                <a:latin typeface="Tw Cen MT" panose="020B0602020104020603" pitchFamily="34" charset="77"/>
              </a:defRPr>
            </a:lvl1pPr>
            <a:lvl2pPr>
              <a:defRPr>
                <a:solidFill>
                  <a:srgbClr val="002B55"/>
                </a:solidFill>
                <a:latin typeface="Tw Cen MT" panose="020B0602020104020603" pitchFamily="34" charset="77"/>
              </a:defRPr>
            </a:lvl2pPr>
            <a:lvl3pPr>
              <a:defRPr>
                <a:solidFill>
                  <a:srgbClr val="002B55"/>
                </a:solidFill>
                <a:latin typeface="Tw Cen MT" panose="020B0602020104020603" pitchFamily="34" charset="77"/>
              </a:defRPr>
            </a:lvl3pPr>
            <a:lvl4pPr>
              <a:defRPr>
                <a:solidFill>
                  <a:srgbClr val="002B55"/>
                </a:solidFill>
                <a:latin typeface="Tw Cen MT" panose="020B0602020104020603" pitchFamily="34" charset="77"/>
              </a:defRPr>
            </a:lvl4pPr>
            <a:lvl5pPr>
              <a:defRPr>
                <a:solidFill>
                  <a:srgbClr val="002B55"/>
                </a:solidFill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E49DFA-1717-AA43-AAB4-9FA25B5A6853}"/>
              </a:ext>
            </a:extLst>
          </p:cNvPr>
          <p:cNvSpPr txBox="1"/>
          <p:nvPr userDrawn="1"/>
        </p:nvSpPr>
        <p:spPr>
          <a:xfrm>
            <a:off x="4038600" y="6333391"/>
            <a:ext cx="403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united-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</a:rPr>
              <a:t>church.ca</a:t>
            </a:r>
            <a:endParaRPr lang="en-US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7DE9B1-ED8D-EB4E-8A52-38F56B5A881E}"/>
              </a:ext>
            </a:extLst>
          </p:cNvPr>
          <p:cNvSpPr txBox="1"/>
          <p:nvPr userDrawn="1"/>
        </p:nvSpPr>
        <p:spPr>
          <a:xfrm>
            <a:off x="8610600" y="633339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67DE1C8-3FA6-C942-AF03-A32F287EB4F5}" type="slidenum">
              <a:rPr lang="en-US" smtClean="0">
                <a:solidFill>
                  <a:schemeClr val="bg1"/>
                </a:solidFill>
                <a:latin typeface="Tw Cen MT" panose="020B0602020104020603" pitchFamily="34" charset="77"/>
              </a:rPr>
              <a:t>‹#›</a:t>
            </a:fld>
            <a:endParaRPr lang="en-US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8562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085A1A-5B80-AF43-BB82-AC4CDF49D5CD}"/>
              </a:ext>
            </a:extLst>
          </p:cNvPr>
          <p:cNvSpPr/>
          <p:nvPr userDrawn="1"/>
        </p:nvSpPr>
        <p:spPr>
          <a:xfrm>
            <a:off x="0" y="1898073"/>
            <a:ext cx="12192000" cy="4959927"/>
          </a:xfrm>
          <a:prstGeom prst="rect">
            <a:avLst/>
          </a:prstGeom>
          <a:solidFill>
            <a:srgbClr val="002B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w Cen MT" panose="020B0602020104020603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69278"/>
            <a:ext cx="9144000" cy="1700947"/>
          </a:xfrm>
          <a:prstGeom prst="rect">
            <a:avLst/>
          </a:prstGeom>
        </p:spPr>
        <p:txBody>
          <a:bodyPr anchor="t">
            <a:normAutofit/>
          </a:bodyPr>
          <a:lstStyle>
            <a:lvl1pPr algn="r">
              <a:defRPr sz="4400" b="1" i="0">
                <a:solidFill>
                  <a:schemeClr val="bg1"/>
                </a:solidFill>
                <a:latin typeface="Tw Cen MT" panose="020B0602020104020603" pitchFamily="34" charset="77"/>
                <a:cs typeface="Almarai Bold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65016"/>
            <a:ext cx="9144000" cy="100657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400" b="0" i="0">
                <a:solidFill>
                  <a:srgbClr val="90651E"/>
                </a:solidFill>
                <a:latin typeface="Tw Cen MT" panose="020B0602020104020603" pitchFamily="34" charset="77"/>
                <a:cs typeface="Almarai Light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BE3931-414E-844A-AD55-41DC34A7A3AA}"/>
              </a:ext>
            </a:extLst>
          </p:cNvPr>
          <p:cNvSpPr txBox="1"/>
          <p:nvPr userDrawn="1"/>
        </p:nvSpPr>
        <p:spPr>
          <a:xfrm>
            <a:off x="4038600" y="6333391"/>
            <a:ext cx="403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united-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</a:rPr>
              <a:t>church.ca</a:t>
            </a:r>
            <a:endParaRPr lang="en-US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188A6A-3397-8446-8D05-F8361271164E}"/>
              </a:ext>
            </a:extLst>
          </p:cNvPr>
          <p:cNvSpPr txBox="1"/>
          <p:nvPr userDrawn="1"/>
        </p:nvSpPr>
        <p:spPr>
          <a:xfrm>
            <a:off x="8610600" y="633339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D64F917-2EED-4E41-A418-FFC2D545BBB4}" type="slidenum">
              <a:rPr lang="en-US" smtClean="0">
                <a:solidFill>
                  <a:schemeClr val="bg1"/>
                </a:solidFill>
                <a:latin typeface="Tw Cen MT" panose="020B0602020104020603" pitchFamily="34" charset="77"/>
              </a:rPr>
              <a:pPr algn="r"/>
              <a:t>‹#›</a:t>
            </a:fld>
            <a:endParaRPr lang="en-US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7759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A68831-61F2-F843-A1BF-64619C0CAD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24000" y="1759527"/>
            <a:ext cx="4495800" cy="4017818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2B55"/>
                </a:solidFill>
                <a:latin typeface="Tw Cen MT" panose="020B0602020104020603" pitchFamily="34" charset="77"/>
              </a:defRPr>
            </a:lvl1pPr>
            <a:lvl2pPr>
              <a:defRPr>
                <a:solidFill>
                  <a:srgbClr val="002B55"/>
                </a:solidFill>
                <a:latin typeface="Tw Cen MT" panose="020B0602020104020603" pitchFamily="34" charset="77"/>
              </a:defRPr>
            </a:lvl2pPr>
            <a:lvl3pPr>
              <a:defRPr>
                <a:solidFill>
                  <a:srgbClr val="002B55"/>
                </a:solidFill>
                <a:latin typeface="Tw Cen MT" panose="020B0602020104020603" pitchFamily="34" charset="77"/>
              </a:defRPr>
            </a:lvl3pPr>
            <a:lvl4pPr>
              <a:defRPr>
                <a:solidFill>
                  <a:srgbClr val="002B55"/>
                </a:solidFill>
                <a:latin typeface="Tw Cen MT" panose="020B0602020104020603" pitchFamily="34" charset="77"/>
              </a:defRPr>
            </a:lvl4pPr>
            <a:lvl5pPr>
              <a:defRPr>
                <a:solidFill>
                  <a:srgbClr val="002B55"/>
                </a:solidFill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69D1C43-781A-5046-96E1-604736C27E0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61903" y="1751483"/>
            <a:ext cx="4495800" cy="4017818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2B55"/>
                </a:solidFill>
                <a:latin typeface="Tw Cen MT" panose="020B0602020104020603" pitchFamily="34" charset="77"/>
              </a:defRPr>
            </a:lvl1pPr>
            <a:lvl2pPr>
              <a:defRPr>
                <a:solidFill>
                  <a:srgbClr val="002B55"/>
                </a:solidFill>
                <a:latin typeface="Tw Cen MT" panose="020B0602020104020603" pitchFamily="34" charset="77"/>
              </a:defRPr>
            </a:lvl2pPr>
            <a:lvl3pPr>
              <a:defRPr>
                <a:solidFill>
                  <a:srgbClr val="002B55"/>
                </a:solidFill>
                <a:latin typeface="Tw Cen MT" panose="020B0602020104020603" pitchFamily="34" charset="77"/>
              </a:defRPr>
            </a:lvl3pPr>
            <a:lvl4pPr>
              <a:defRPr>
                <a:solidFill>
                  <a:srgbClr val="002B55"/>
                </a:solidFill>
                <a:latin typeface="Tw Cen MT" panose="020B0602020104020603" pitchFamily="34" charset="77"/>
              </a:defRPr>
            </a:lvl4pPr>
            <a:lvl5pPr>
              <a:defRPr>
                <a:solidFill>
                  <a:srgbClr val="002B55"/>
                </a:solidFill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B7766B-3F15-2D41-B2AE-8038E8752287}"/>
              </a:ext>
            </a:extLst>
          </p:cNvPr>
          <p:cNvSpPr txBox="1"/>
          <p:nvPr userDrawn="1"/>
        </p:nvSpPr>
        <p:spPr>
          <a:xfrm>
            <a:off x="4038600" y="6333391"/>
            <a:ext cx="403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united-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</a:rPr>
              <a:t>church.ca</a:t>
            </a:r>
            <a:endParaRPr lang="en-US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D13C03-1A55-8749-8E41-72E45F7E4A32}"/>
              </a:ext>
            </a:extLst>
          </p:cNvPr>
          <p:cNvSpPr txBox="1"/>
          <p:nvPr userDrawn="1"/>
        </p:nvSpPr>
        <p:spPr>
          <a:xfrm>
            <a:off x="8610600" y="633339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D64F917-2EED-4E41-A418-FFC2D545BBB4}" type="slidenum">
              <a:rPr lang="en-US" smtClean="0">
                <a:solidFill>
                  <a:schemeClr val="bg1"/>
                </a:solidFill>
                <a:latin typeface="Tw Cen MT" panose="020B0602020104020603" pitchFamily="34" charset="77"/>
              </a:rPr>
              <a:pPr algn="r"/>
              <a:t>‹#›</a:t>
            </a:fld>
            <a:endParaRPr lang="en-US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6FEDD72-EF3D-2243-8BA6-A59ABE3EB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0204"/>
            <a:ext cx="9144000" cy="10537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r">
              <a:defRPr sz="3600" b="1" i="0">
                <a:solidFill>
                  <a:srgbClr val="90651E"/>
                </a:solidFill>
                <a:latin typeface="Tw Cen MT" panose="020B0602020104020603" pitchFamily="34" charset="77"/>
                <a:cs typeface="Almarai Bold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1775" y="1755305"/>
            <a:ext cx="4495800" cy="46891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300" b="1" i="0">
                <a:solidFill>
                  <a:srgbClr val="90651E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55305"/>
            <a:ext cx="4485503" cy="46891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300" b="1" i="0">
                <a:solidFill>
                  <a:srgbClr val="90651E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E4C4CB1-E547-4D45-BF43-EA26A7211D6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24000" y="2478886"/>
            <a:ext cx="4495800" cy="3320511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rgbClr val="002B55"/>
                </a:solidFill>
                <a:latin typeface="Tw Cen MT" panose="020B0602020104020603" pitchFamily="34" charset="77"/>
              </a:defRPr>
            </a:lvl1pPr>
            <a:lvl2pPr>
              <a:defRPr>
                <a:solidFill>
                  <a:srgbClr val="002B55"/>
                </a:solidFill>
                <a:latin typeface="Tw Cen MT" panose="020B0602020104020603" pitchFamily="34" charset="77"/>
              </a:defRPr>
            </a:lvl2pPr>
            <a:lvl3pPr>
              <a:defRPr>
                <a:solidFill>
                  <a:srgbClr val="002B55"/>
                </a:solidFill>
                <a:latin typeface="Tw Cen MT" panose="020B0602020104020603" pitchFamily="34" charset="77"/>
              </a:defRPr>
            </a:lvl3pPr>
            <a:lvl4pPr>
              <a:defRPr>
                <a:solidFill>
                  <a:srgbClr val="002B55"/>
                </a:solidFill>
                <a:latin typeface="Tw Cen MT" panose="020B0602020104020603" pitchFamily="34" charset="77"/>
              </a:defRPr>
            </a:lvl4pPr>
            <a:lvl5pPr>
              <a:defRPr>
                <a:solidFill>
                  <a:srgbClr val="002B55"/>
                </a:solidFill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0742638-D746-B84E-97FC-1A9B1ADD80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61903" y="2470842"/>
            <a:ext cx="4495800" cy="3320511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2B55"/>
                </a:solidFill>
                <a:latin typeface="Tw Cen MT" panose="020B0602020104020603" pitchFamily="34" charset="77"/>
              </a:defRPr>
            </a:lvl1pPr>
            <a:lvl2pPr>
              <a:defRPr>
                <a:solidFill>
                  <a:srgbClr val="002B55"/>
                </a:solidFill>
                <a:latin typeface="Tw Cen MT" panose="020B0602020104020603" pitchFamily="34" charset="77"/>
              </a:defRPr>
            </a:lvl2pPr>
            <a:lvl3pPr>
              <a:defRPr>
                <a:solidFill>
                  <a:srgbClr val="002B55"/>
                </a:solidFill>
                <a:latin typeface="Tw Cen MT" panose="020B0602020104020603" pitchFamily="34" charset="77"/>
              </a:defRPr>
            </a:lvl3pPr>
            <a:lvl4pPr>
              <a:defRPr>
                <a:solidFill>
                  <a:srgbClr val="002B55"/>
                </a:solidFill>
                <a:latin typeface="Tw Cen MT" panose="020B0602020104020603" pitchFamily="34" charset="77"/>
              </a:defRPr>
            </a:lvl4pPr>
            <a:lvl5pPr>
              <a:defRPr>
                <a:solidFill>
                  <a:srgbClr val="002B55"/>
                </a:solidFill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2C4A95-D93C-584E-BBBB-40E98BAF105D}"/>
              </a:ext>
            </a:extLst>
          </p:cNvPr>
          <p:cNvSpPr txBox="1"/>
          <p:nvPr userDrawn="1"/>
        </p:nvSpPr>
        <p:spPr>
          <a:xfrm>
            <a:off x="4038600" y="6333391"/>
            <a:ext cx="403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united-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</a:rPr>
              <a:t>church.ca</a:t>
            </a:r>
            <a:endParaRPr lang="en-US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53016D-03F2-D745-A3D9-A73CED0359AF}"/>
              </a:ext>
            </a:extLst>
          </p:cNvPr>
          <p:cNvSpPr txBox="1"/>
          <p:nvPr userDrawn="1"/>
        </p:nvSpPr>
        <p:spPr>
          <a:xfrm>
            <a:off x="8610600" y="633339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D64F917-2EED-4E41-A418-FFC2D545BBB4}" type="slidenum">
              <a:rPr lang="en-US" smtClean="0">
                <a:solidFill>
                  <a:schemeClr val="bg1"/>
                </a:solidFill>
                <a:latin typeface="Tw Cen MT" panose="020B0602020104020603" pitchFamily="34" charset="77"/>
              </a:rPr>
              <a:pPr algn="r"/>
              <a:t>‹#›</a:t>
            </a:fld>
            <a:endParaRPr lang="en-US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37DB17D-85E5-264C-B9D7-38F81C7AD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0204"/>
            <a:ext cx="9144000" cy="10537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r">
              <a:defRPr sz="3600" b="1" i="0">
                <a:solidFill>
                  <a:srgbClr val="90651E"/>
                </a:solidFill>
                <a:latin typeface="Tw Cen MT" panose="020B0602020104020603" pitchFamily="34" charset="77"/>
                <a:cs typeface="Almarai Bold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0EC342-523F-F24C-B986-E56235A4D427}"/>
              </a:ext>
            </a:extLst>
          </p:cNvPr>
          <p:cNvSpPr txBox="1"/>
          <p:nvPr userDrawn="1"/>
        </p:nvSpPr>
        <p:spPr>
          <a:xfrm>
            <a:off x="4038600" y="6333391"/>
            <a:ext cx="403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united-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</a:rPr>
              <a:t>church.ca</a:t>
            </a:r>
            <a:endParaRPr lang="en-US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632948-B44F-B843-A7AB-0077DA8D3878}"/>
              </a:ext>
            </a:extLst>
          </p:cNvPr>
          <p:cNvSpPr txBox="1"/>
          <p:nvPr userDrawn="1"/>
        </p:nvSpPr>
        <p:spPr>
          <a:xfrm>
            <a:off x="8610600" y="633339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D64F917-2EED-4E41-A418-FFC2D545BBB4}" type="slidenum">
              <a:rPr lang="en-US" smtClean="0">
                <a:solidFill>
                  <a:schemeClr val="bg1"/>
                </a:solidFill>
                <a:latin typeface="Tw Cen MT" panose="020B0602020104020603" pitchFamily="34" charset="77"/>
              </a:rPr>
              <a:pPr algn="r"/>
              <a:t>‹#›</a:t>
            </a:fld>
            <a:endParaRPr lang="en-US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36FF31-F6C1-4C49-9BE0-9D4F7063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0204"/>
            <a:ext cx="9144000" cy="10537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r">
              <a:defRPr sz="3600" b="1" i="0">
                <a:solidFill>
                  <a:srgbClr val="90651E"/>
                </a:solidFill>
                <a:latin typeface="Tw Cen MT" panose="020B0602020104020603" pitchFamily="34" charset="77"/>
                <a:cs typeface="Almarai Bold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498DD9-9FA5-064A-ACEA-7037C7012694}"/>
              </a:ext>
            </a:extLst>
          </p:cNvPr>
          <p:cNvSpPr txBox="1"/>
          <p:nvPr userDrawn="1"/>
        </p:nvSpPr>
        <p:spPr>
          <a:xfrm>
            <a:off x="4038600" y="6333391"/>
            <a:ext cx="403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united-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</a:rPr>
              <a:t>church.ca</a:t>
            </a:r>
            <a:endParaRPr lang="en-US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3E15B2-71E1-224A-9E5A-97A8D6D97A8C}"/>
              </a:ext>
            </a:extLst>
          </p:cNvPr>
          <p:cNvSpPr txBox="1"/>
          <p:nvPr userDrawn="1"/>
        </p:nvSpPr>
        <p:spPr>
          <a:xfrm>
            <a:off x="8610600" y="633339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D64F917-2EED-4E41-A418-FFC2D545BBB4}" type="slidenum">
              <a:rPr lang="en-US" smtClean="0">
                <a:solidFill>
                  <a:schemeClr val="bg1"/>
                </a:solidFill>
                <a:latin typeface="Tw Cen MT" panose="020B0602020104020603" pitchFamily="34" charset="77"/>
              </a:rPr>
              <a:pPr algn="r"/>
              <a:t>‹#›</a:t>
            </a:fld>
            <a:endParaRPr lang="en-US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414" y="1655805"/>
            <a:ext cx="4510684" cy="963827"/>
          </a:xfrm>
          <a:prstGeom prst="rect">
            <a:avLst/>
          </a:prstGeom>
        </p:spPr>
        <p:txBody>
          <a:bodyPr anchor="t"/>
          <a:lstStyle>
            <a:lvl1pPr>
              <a:defRPr sz="3200" b="1" i="0">
                <a:solidFill>
                  <a:srgbClr val="90651E"/>
                </a:solidFill>
                <a:latin typeface="Tw Cen MT" panose="020B0602020104020603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9414" y="2724193"/>
            <a:ext cx="4510684" cy="31447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002B55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034355-4220-4240-B931-7D8760AA057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61903" y="1655805"/>
            <a:ext cx="4495800" cy="4213182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2B55"/>
                </a:solidFill>
                <a:latin typeface="Tw Cen MT" panose="020B0602020104020603" pitchFamily="34" charset="77"/>
              </a:defRPr>
            </a:lvl1pPr>
            <a:lvl2pPr>
              <a:defRPr>
                <a:solidFill>
                  <a:srgbClr val="002B55"/>
                </a:solidFill>
                <a:latin typeface="Tw Cen MT" panose="020B0602020104020603" pitchFamily="34" charset="77"/>
              </a:defRPr>
            </a:lvl2pPr>
            <a:lvl3pPr>
              <a:defRPr>
                <a:solidFill>
                  <a:srgbClr val="002B55"/>
                </a:solidFill>
                <a:latin typeface="Tw Cen MT" panose="020B0602020104020603" pitchFamily="34" charset="77"/>
              </a:defRPr>
            </a:lvl3pPr>
            <a:lvl4pPr>
              <a:defRPr>
                <a:solidFill>
                  <a:srgbClr val="002B55"/>
                </a:solidFill>
                <a:latin typeface="Tw Cen MT" panose="020B0602020104020603" pitchFamily="34" charset="77"/>
              </a:defRPr>
            </a:lvl4pPr>
            <a:lvl5pPr>
              <a:defRPr>
                <a:solidFill>
                  <a:srgbClr val="002B55"/>
                </a:solidFill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2F6914-394C-A148-9AEF-9D9810D472E2}"/>
              </a:ext>
            </a:extLst>
          </p:cNvPr>
          <p:cNvSpPr txBox="1"/>
          <p:nvPr userDrawn="1"/>
        </p:nvSpPr>
        <p:spPr>
          <a:xfrm>
            <a:off x="4038600" y="6333391"/>
            <a:ext cx="403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united-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</a:rPr>
              <a:t>church.ca</a:t>
            </a:r>
            <a:endParaRPr lang="en-US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B4BBE1-3233-4F42-9D9F-5D3D8C072847}"/>
              </a:ext>
            </a:extLst>
          </p:cNvPr>
          <p:cNvSpPr txBox="1"/>
          <p:nvPr userDrawn="1"/>
        </p:nvSpPr>
        <p:spPr>
          <a:xfrm>
            <a:off x="8610600" y="633339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D64F917-2EED-4E41-A418-FFC2D545BBB4}" type="slidenum">
              <a:rPr lang="en-US" smtClean="0">
                <a:solidFill>
                  <a:schemeClr val="bg1"/>
                </a:solidFill>
                <a:latin typeface="Tw Cen MT" panose="020B0602020104020603" pitchFamily="34" charset="77"/>
              </a:rPr>
              <a:pPr algn="r"/>
              <a:t>‹#›</a:t>
            </a:fld>
            <a:endParaRPr lang="en-US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61903" y="1655805"/>
            <a:ext cx="4510684" cy="420524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>
                <a:latin typeface="Tw Cen MT" panose="020B0602020104020603" pitchFamily="34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0B5960C-FBDA-1C44-85FE-8F0972C2610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519414" y="2724193"/>
            <a:ext cx="4510684" cy="31447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002B55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224428-0881-F14A-A928-89755CCC36FD}"/>
              </a:ext>
            </a:extLst>
          </p:cNvPr>
          <p:cNvSpPr txBox="1"/>
          <p:nvPr userDrawn="1"/>
        </p:nvSpPr>
        <p:spPr>
          <a:xfrm>
            <a:off x="4038600" y="6333391"/>
            <a:ext cx="403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united-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</a:rPr>
              <a:t>church.ca</a:t>
            </a:r>
            <a:endParaRPr lang="en-US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29F12E-DF17-0D42-83E6-3D1971569BE4}"/>
              </a:ext>
            </a:extLst>
          </p:cNvPr>
          <p:cNvSpPr txBox="1"/>
          <p:nvPr userDrawn="1"/>
        </p:nvSpPr>
        <p:spPr>
          <a:xfrm>
            <a:off x="8610600" y="633339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D64F917-2EED-4E41-A418-FFC2D545BBB4}" type="slidenum">
              <a:rPr lang="en-US" smtClean="0">
                <a:solidFill>
                  <a:schemeClr val="bg1"/>
                </a:solidFill>
                <a:latin typeface="Tw Cen MT" panose="020B0602020104020603" pitchFamily="34" charset="77"/>
              </a:rPr>
              <a:pPr algn="r"/>
              <a:t>‹#›</a:t>
            </a:fld>
            <a:endParaRPr lang="en-US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D9386E8-A2E1-F34F-9F6F-AF0901C77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414" y="1655805"/>
            <a:ext cx="4510684" cy="963827"/>
          </a:xfrm>
          <a:prstGeom prst="rect">
            <a:avLst/>
          </a:prstGeom>
        </p:spPr>
        <p:txBody>
          <a:bodyPr anchor="t"/>
          <a:lstStyle>
            <a:lvl1pPr>
              <a:defRPr sz="3200" b="1" i="0">
                <a:solidFill>
                  <a:srgbClr val="90651E"/>
                </a:solidFill>
                <a:latin typeface="Tw Cen MT" panose="020B0602020104020603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B4A403-F3EA-0948-A672-EDA6508C900D}"/>
              </a:ext>
            </a:extLst>
          </p:cNvPr>
          <p:cNvSpPr/>
          <p:nvPr userDrawn="1"/>
        </p:nvSpPr>
        <p:spPr>
          <a:xfrm>
            <a:off x="0" y="6198050"/>
            <a:ext cx="12192000" cy="681724"/>
          </a:xfrm>
          <a:prstGeom prst="rect">
            <a:avLst/>
          </a:prstGeom>
          <a:solidFill>
            <a:srgbClr val="002B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E22AB4-6A48-174B-A17B-C534741D270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68092" y="482823"/>
            <a:ext cx="1136623" cy="83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applewebdata://7BC27576-9812-4FF4-AC8C-845FEB2A8A88/united-church.c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4m00jc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0kRbzfrLIE?feature=oembed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6D07E-0F2E-7649-97A9-BACFA0B75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6533" y="2714132"/>
            <a:ext cx="7670799" cy="1524498"/>
          </a:xfrm>
        </p:spPr>
        <p:txBody>
          <a:bodyPr lIns="91440" tIns="45720" rIns="91440" bIns="4572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6100" b="0" dirty="0">
                <a:latin typeface="Tw Cen MT"/>
                <a:cs typeface="Mangal"/>
              </a:rPr>
              <a:t>2024</a:t>
            </a:r>
            <a:br>
              <a:rPr lang="en-US" dirty="0">
                <a:latin typeface="Tw Cen MT"/>
                <a:cs typeface="Mangal"/>
              </a:rPr>
            </a:br>
            <a:r>
              <a:rPr lang="en-US" sz="6700" dirty="0">
                <a:solidFill>
                  <a:srgbClr val="D23424"/>
                </a:solidFill>
                <a:latin typeface="Tw Cen MT"/>
                <a:cs typeface="Mangal"/>
              </a:rPr>
              <a:t>Strategic Plan Report</a:t>
            </a:r>
            <a:endParaRPr lang="en-US" sz="6700" dirty="0">
              <a:solidFill>
                <a:srgbClr val="D23424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56D360-3E70-1F41-B498-2ABD7F98A7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/>
          <a:lstStyle/>
          <a:p>
            <a:endParaRPr lang="en-US" sz="11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0562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E7FB7-934C-0BB3-1E3F-B9FD1ED0B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B566F7-A185-7449-CBF7-A1CDCFBB95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n-US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Deepen Climate Integrity</a:t>
            </a:r>
            <a:br>
              <a:rPr lang="en-US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2800" dirty="0">
                <a:solidFill>
                  <a:srgbClr val="002B55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Living Climate Commitments</a:t>
            </a:r>
            <a:r>
              <a:rPr lang="en-CA" sz="2800" dirty="0">
                <a:solidFill>
                  <a:srgbClr val="002B55"/>
                </a:solidFill>
                <a:effectLst/>
                <a:latin typeface="+mj-lt"/>
              </a:rPr>
              <a:t> </a:t>
            </a:r>
            <a:endParaRPr lang="en-US" sz="2800" dirty="0">
              <a:solidFill>
                <a:srgbClr val="002B55"/>
              </a:solidFill>
              <a:latin typeface="+mj-lt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3A0B6EE-4425-2DC3-2EDA-C3B46FEEA50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318" y="2101848"/>
            <a:ext cx="5457388" cy="306705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AD1450-5ECD-0821-972F-A80DF98F4B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2658" y="307640"/>
            <a:ext cx="769466" cy="12091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F5E31A6-B2AB-BDD9-E442-51DB9F8555BA}"/>
              </a:ext>
            </a:extLst>
          </p:cNvPr>
          <p:cNvSpPr txBox="1"/>
          <p:nvPr/>
        </p:nvSpPr>
        <p:spPr>
          <a:xfrm>
            <a:off x="6301740" y="2101850"/>
            <a:ext cx="5257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Transcona Memorial United Church’s </a:t>
            </a:r>
            <a:br>
              <a:rPr lang="en-C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solar panel rooftop</a:t>
            </a:r>
          </a:p>
          <a:p>
            <a:endParaRPr lang="en-CA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CA" sz="1200" dirty="0"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CA" sz="1200" dirty="0">
              <a:effectLst/>
              <a:latin typeface="Tw Cen MT" panose="020B06020201040206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sz="1200" dirty="0">
              <a:solidFill>
                <a:srgbClr val="000000"/>
              </a:solidFill>
              <a:effectLst/>
              <a:latin typeface="Tw Cen MT" panose="020B0602020104020603" pitchFamily="34" charset="77"/>
            </a:endParaRPr>
          </a:p>
          <a:p>
            <a:endParaRPr lang="en-CA" sz="1200" dirty="0">
              <a:solidFill>
                <a:srgbClr val="000000"/>
              </a:solidFill>
              <a:effectLst/>
              <a:latin typeface="Tw Cen MT" panose="020B0602020104020603" pitchFamily="34" charset="77"/>
            </a:endParaRPr>
          </a:p>
          <a:p>
            <a:r>
              <a:rPr lang="en-CA" sz="1200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Credit: Transcona Memorial United Church</a:t>
            </a:r>
          </a:p>
        </p:txBody>
      </p:sp>
    </p:spTree>
    <p:extLst>
      <p:ext uri="{BB962C8B-B14F-4D97-AF65-F5344CB8AC3E}">
        <p14:creationId xmlns:p14="http://schemas.microsoft.com/office/powerpoint/2010/main" val="4285854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FE951-C981-AB36-3D2C-AB2E2D0CB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D2FDFD-0E28-5C09-2372-EC22AD7E40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n-CA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Strengthen Invitation (Growth)</a:t>
            </a:r>
            <a:br>
              <a:rPr lang="en-CA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2800" dirty="0">
                <a:solidFill>
                  <a:srgbClr val="002B55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Humility and Confidence in Sharing Faith</a:t>
            </a:r>
            <a:r>
              <a:rPr lang="en-CA" sz="2800" dirty="0">
                <a:solidFill>
                  <a:srgbClr val="002B55"/>
                </a:solidFill>
                <a:effectLst/>
                <a:latin typeface="+mj-lt"/>
              </a:rPr>
              <a:t> </a:t>
            </a:r>
            <a:endParaRPr lang="en-US" sz="2800" dirty="0">
              <a:solidFill>
                <a:srgbClr val="002B55"/>
              </a:solidFill>
              <a:latin typeface="+mj-lt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BE299E2-03D2-877B-B81A-13C96EF79CE1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0" b="-3170"/>
          <a:stretch/>
        </p:blipFill>
        <p:spPr>
          <a:xfrm>
            <a:off x="785318" y="1797047"/>
            <a:ext cx="5145583" cy="36000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28ED96-CD86-5FCB-F393-CECC6B8D82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2658" y="314753"/>
            <a:ext cx="769466" cy="11949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2C6DF4-B3F0-5A1E-4728-9DF7ED9AECFF}"/>
              </a:ext>
            </a:extLst>
          </p:cNvPr>
          <p:cNvSpPr txBox="1"/>
          <p:nvPr/>
        </p:nvSpPr>
        <p:spPr>
          <a:xfrm>
            <a:off x="6167120" y="2101850"/>
            <a:ext cx="53517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Members of the Emmanuel United </a:t>
            </a:r>
            <a:br>
              <a:rPr lang="en-C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Methodist Church congregation with the </a:t>
            </a:r>
            <a:br>
              <a:rPr lang="en-CA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200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Reverend</a:t>
            </a:r>
            <a:r>
              <a:rPr lang="en-CA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Dr. Junior Smith of Trinity </a:t>
            </a:r>
            <a:br>
              <a:rPr lang="en-C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United Church in Ottawa.</a:t>
            </a:r>
          </a:p>
          <a:p>
            <a:endParaRPr lang="en-CA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C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Credit: Issa </a:t>
            </a:r>
            <a:r>
              <a:rPr lang="en-C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Winasi</a:t>
            </a:r>
            <a:r>
              <a:rPr lang="en-CA" sz="1200" dirty="0">
                <a:effectLst/>
              </a:rPr>
              <a:t> 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66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301DE-B3B0-A7BC-987D-811FBB279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FF3EF2-D696-BC03-2FA6-3162F11491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n-CA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Journeying Indigenous Pathways</a:t>
            </a:r>
            <a:br>
              <a:rPr lang="en-CA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2800" dirty="0">
                <a:solidFill>
                  <a:srgbClr val="002B55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Forging Right Relations</a:t>
            </a:r>
            <a:r>
              <a:rPr lang="en-CA" sz="2800" dirty="0">
                <a:solidFill>
                  <a:srgbClr val="002B55"/>
                </a:solidFill>
                <a:effectLst/>
                <a:latin typeface="+mj-lt"/>
              </a:rPr>
              <a:t> </a:t>
            </a:r>
            <a:endParaRPr lang="en-US" sz="2800" dirty="0">
              <a:solidFill>
                <a:srgbClr val="002B55"/>
              </a:solidFill>
              <a:latin typeface="+mj-lt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55574C6-6ED4-3A78-E3EF-46C18231A15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016" y="1800315"/>
            <a:ext cx="7050584" cy="325737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BE8629-6D57-067F-19ED-19B7ED4526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2658" y="314753"/>
            <a:ext cx="769465" cy="11949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529335-713E-1191-DADD-F17CB1873F24}"/>
              </a:ext>
            </a:extLst>
          </p:cNvPr>
          <p:cNvSpPr txBox="1"/>
          <p:nvPr/>
        </p:nvSpPr>
        <p:spPr>
          <a:xfrm>
            <a:off x="7708900" y="2101850"/>
            <a:ext cx="3810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National Indigenous Spiritual Gathering, 2024.</a:t>
            </a:r>
            <a:br>
              <a:rPr lang="en-C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C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1200" dirty="0"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Credit: Joni Shawana</a:t>
            </a:r>
            <a:r>
              <a:rPr lang="en-CA" sz="1200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/The United Church of Canada</a:t>
            </a:r>
          </a:p>
        </p:txBody>
      </p:sp>
    </p:spTree>
    <p:extLst>
      <p:ext uri="{BB962C8B-B14F-4D97-AF65-F5344CB8AC3E}">
        <p14:creationId xmlns:p14="http://schemas.microsoft.com/office/powerpoint/2010/main" val="3833124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4FC60-D6EA-6597-8BB6-AE620782B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CA5462-BF26-A293-DF5D-DC6B09EB8F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CA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Youth Action Across the Strategic Plan</a:t>
            </a:r>
            <a:endParaRPr lang="en-CA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907A275-CF5E-187C-D6AF-DF9EAF9C9A3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" t="9128" r="2570" b="9128"/>
          <a:stretch/>
        </p:blipFill>
        <p:spPr>
          <a:xfrm>
            <a:off x="4826701" y="1278627"/>
            <a:ext cx="3060000" cy="216000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274EBEE-B4E4-4EF2-4D82-98DD887AC2A6}"/>
              </a:ext>
            </a:extLst>
          </p:cNvPr>
          <p:cNvSpPr txBox="1"/>
          <p:nvPr/>
        </p:nvSpPr>
        <p:spPr>
          <a:xfrm>
            <a:off x="290262" y="1587836"/>
            <a:ext cx="4444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Clockwise from top left: </a:t>
            </a:r>
            <a:br>
              <a:rPr lang="en-CA" sz="1200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</a:br>
            <a:r>
              <a:rPr lang="en-CA" sz="1200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The 2024 Youth Climate Motivators (Credit: Thea Sheridan-Jonah/</a:t>
            </a:r>
            <a:br>
              <a:rPr lang="en-CA" sz="1200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</a:br>
            <a:r>
              <a:rPr lang="en-CA" sz="1200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The United Church of Canada); The 2024 Youth Leadership Animators (Credit: Amy Crawford/The United Church of Canada); Youth participants at Audacious Hope 2024 (Credits: Owen Sheppard/</a:t>
            </a:r>
            <a:br>
              <a:rPr lang="en-CA" sz="1200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</a:br>
            <a:r>
              <a:rPr lang="en-CA" sz="1200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The United Church of Canada; Patrick-James Boyd/The United </a:t>
            </a:r>
            <a:br>
              <a:rPr lang="en-CA" sz="1200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</a:br>
            <a:r>
              <a:rPr lang="en-CA" sz="1200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Church of Canada).</a:t>
            </a:r>
          </a:p>
        </p:txBody>
      </p:sp>
      <p:pic>
        <p:nvPicPr>
          <p:cNvPr id="2" name="Content Placeholder 10">
            <a:extLst>
              <a:ext uri="{FF2B5EF4-FFF2-40B4-BE49-F238E27FC236}">
                <a16:creationId xmlns:a16="http://schemas.microsoft.com/office/drawing/2014/main" id="{B7C9C3D5-A9CE-FE91-C0BB-19DF3CC0E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" r="295"/>
          <a:stretch/>
        </p:blipFill>
        <p:spPr>
          <a:xfrm>
            <a:off x="8294667" y="1278627"/>
            <a:ext cx="3060000" cy="2160000"/>
          </a:xfrm>
          <a:prstGeom prst="rect">
            <a:avLst/>
          </a:prstGeom>
        </p:spPr>
      </p:pic>
      <p:pic>
        <p:nvPicPr>
          <p:cNvPr id="3" name="Content Placeholder 10">
            <a:extLst>
              <a:ext uri="{FF2B5EF4-FFF2-40B4-BE49-F238E27FC236}">
                <a16:creationId xmlns:a16="http://schemas.microsoft.com/office/drawing/2014/main" id="{77C2214B-E620-9083-4A22-36946FF9F8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1" r="11961" b="4622"/>
          <a:stretch/>
        </p:blipFill>
        <p:spPr>
          <a:xfrm>
            <a:off x="4826701" y="3683000"/>
            <a:ext cx="3060000" cy="2160000"/>
          </a:xfrm>
          <a:prstGeom prst="rect">
            <a:avLst/>
          </a:prstGeom>
        </p:spPr>
      </p:pic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ED0C5558-6247-B2D8-4EB9-2E9F920361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r="11998" b="4622"/>
          <a:stretch/>
        </p:blipFill>
        <p:spPr>
          <a:xfrm>
            <a:off x="8294667" y="3683000"/>
            <a:ext cx="30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44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09A499-D0F6-F048-9A37-A374293FCF2F}"/>
              </a:ext>
            </a:extLst>
          </p:cNvPr>
          <p:cNvSpPr txBox="1"/>
          <p:nvPr/>
        </p:nvSpPr>
        <p:spPr>
          <a:xfrm>
            <a:off x="1757629" y="1824574"/>
            <a:ext cx="9949273" cy="30181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0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Learn more about the Strategic plan by searching “Our Call and Vision” </a:t>
            </a:r>
            <a:br>
              <a:rPr lang="en-CA" sz="20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</a:br>
            <a:r>
              <a:rPr lang="en-C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en-CA" sz="20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united-church.ca</a:t>
            </a:r>
            <a:r>
              <a:rPr lang="en-CA" sz="2000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and selecting the link for each strategic objective.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000" dirty="0">
              <a:solidFill>
                <a:srgbClr val="000000"/>
              </a:solidFill>
              <a:latin typeface="Tw Cen MT" panose="020B0602020104020603" pitchFamily="34" charset="77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000" dirty="0"/>
              <a:t>See the full 2024 Strategic Plan Report by following this </a:t>
            </a:r>
            <a:br>
              <a:rPr lang="en-CA" sz="2000" dirty="0"/>
            </a:br>
            <a:r>
              <a:rPr lang="en-CA" sz="2000" dirty="0"/>
              <a:t>QR code or visit </a:t>
            </a:r>
            <a:r>
              <a:rPr lang="en-CA" sz="2000" b="1" dirty="0" err="1"/>
              <a:t>bit.ly</a:t>
            </a:r>
            <a:r>
              <a:rPr lang="en-CA" sz="2000" b="1" dirty="0"/>
              <a:t>/24stratplan</a:t>
            </a:r>
            <a:br>
              <a:rPr lang="en-CA" sz="2000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</a:br>
            <a:br>
              <a:rPr lang="en-CA" sz="2000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</a:br>
            <a:endParaRPr lang="en-CA" sz="2000" dirty="0">
              <a:solidFill>
                <a:srgbClr val="000000"/>
              </a:solidFill>
              <a:effectLst/>
              <a:latin typeface="Tw Cen MT" panose="020B0602020104020603" pitchFamily="34" charset="77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C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E204EEC-30C8-35AE-6DE0-751BE5E67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5179" y="3164608"/>
            <a:ext cx="2227142" cy="222714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4CCFE30-AF08-40B2-C17E-758585752AF4}"/>
              </a:ext>
            </a:extLst>
          </p:cNvPr>
          <p:cNvCxnSpPr>
            <a:cxnSpLocks/>
          </p:cNvCxnSpPr>
          <p:nvPr/>
        </p:nvCxnSpPr>
        <p:spPr>
          <a:xfrm>
            <a:off x="5822576" y="3573463"/>
            <a:ext cx="1990394" cy="250825"/>
          </a:xfrm>
          <a:prstGeom prst="straightConnector1">
            <a:avLst/>
          </a:prstGeom>
          <a:ln w="44450" cap="rnd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7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1767B6-7B21-5AD7-C83C-9CD83E0CCE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99147" y="413201"/>
            <a:ext cx="8593706" cy="9241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CA" sz="1800" dirty="0"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The General Council Office’s Strategic Plan is helping the church realize our Vision, </a:t>
            </a:r>
            <a:br>
              <a:rPr lang="en-CA" sz="1800" dirty="0"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1800" dirty="0"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working closely with regional councils across the country.</a:t>
            </a:r>
          </a:p>
          <a:p>
            <a:pPr marL="0" indent="0">
              <a:buNone/>
            </a:pPr>
            <a:r>
              <a:rPr lang="en-CA" sz="1200" b="0" i="0" u="none" strike="noStrike" dirty="0">
                <a:solidFill>
                  <a:srgbClr val="212121"/>
                </a:solidFill>
                <a:effectLst/>
                <a:latin typeface="Tw Cen MT" panose="020B0602020104020603" pitchFamily="34" charset="77"/>
              </a:rPr>
              <a:t>If the embedded video does not play, use this </a:t>
            </a:r>
            <a:r>
              <a:rPr lang="en-CA" sz="1200" b="0" i="0" u="none" strike="noStrike" dirty="0">
                <a:solidFill>
                  <a:srgbClr val="212121"/>
                </a:solidFill>
                <a:effectLst/>
                <a:latin typeface="Tw Cen MT" panose="020B0602020104020603" pitchFamily="34" charset="77"/>
                <a:hlinkClick r:id="rId3"/>
              </a:rPr>
              <a:t>link</a:t>
            </a:r>
            <a:r>
              <a:rPr lang="en-CA" sz="1200" b="0" i="0" u="none" strike="noStrike" dirty="0">
                <a:solidFill>
                  <a:srgbClr val="212121"/>
                </a:solidFill>
                <a:effectLst/>
                <a:latin typeface="Tw Cen MT" panose="020B0602020104020603" pitchFamily="34" charset="77"/>
              </a:rPr>
              <a:t> to download and play from your local device.</a:t>
            </a:r>
            <a:endParaRPr lang="en-CA" sz="1800" dirty="0">
              <a:effectLst/>
              <a:latin typeface="Tw Cen MT" panose="020B06020201040206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sz="1800" dirty="0">
              <a:effectLst/>
              <a:latin typeface="Tw Cen MT" panose="020B06020201040206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w Cen MT" panose="020B0602020104020603" pitchFamily="34" charset="77"/>
            </a:endParaRPr>
          </a:p>
        </p:txBody>
      </p:sp>
      <p:pic>
        <p:nvPicPr>
          <p:cNvPr id="2" name="Online Media 1" descr="Putting our Vision into Action: 2024 Strategic Plan Report">
            <a:hlinkClick r:id="" action="ppaction://media"/>
            <a:extLst>
              <a:ext uri="{FF2B5EF4-FFF2-40B4-BE49-F238E27FC236}">
                <a16:creationId xmlns:a16="http://schemas.microsoft.com/office/drawing/2014/main" id="{EC2AE7EE-5751-7957-8C55-101E7DCBDE5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99147" y="1494847"/>
            <a:ext cx="8245806" cy="465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FD9845-DD9A-53DD-B239-20175F80759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5376" y="1748475"/>
            <a:ext cx="2538984" cy="4017818"/>
          </a:xfrm>
        </p:spPr>
        <p:txBody>
          <a:bodyPr lIns="91440" tIns="45720" rIns="91440" bIns="45720" anchor="t"/>
          <a:lstStyle/>
          <a:p>
            <a:pPr marL="0" indent="0">
              <a:lnSpc>
                <a:spcPts val="2800"/>
              </a:lnSpc>
              <a:spcBef>
                <a:spcPts val="600"/>
              </a:spcBef>
              <a:buNone/>
            </a:pPr>
            <a:r>
              <a:rPr lang="en-US" sz="2600" b="0" dirty="0">
                <a:latin typeface="Tw Cen MT"/>
              </a:rPr>
              <a:t>Embolden Justice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5500"/>
              </a:spcAft>
              <a:buNone/>
            </a:pPr>
            <a:r>
              <a:rPr lang="en-US" sz="1800" b="0" dirty="0">
                <a:latin typeface="Tw Cen MT"/>
              </a:rPr>
              <a:t>Collaborating to Mend</a:t>
            </a:r>
            <a:br>
              <a:rPr lang="en-US" sz="1800" b="0" dirty="0">
                <a:latin typeface="Tw Cen MT"/>
              </a:rPr>
            </a:br>
            <a:r>
              <a:rPr lang="en-US" sz="1800" b="0" dirty="0">
                <a:latin typeface="Tw Cen MT"/>
              </a:rPr>
              <a:t>Church and World</a:t>
            </a:r>
          </a:p>
          <a:p>
            <a:pPr marL="0" indent="0">
              <a:lnSpc>
                <a:spcPts val="2600"/>
              </a:lnSpc>
              <a:spcBef>
                <a:spcPts val="600"/>
              </a:spcBef>
              <a:buNone/>
            </a:pPr>
            <a:r>
              <a:rPr lang="en-US" sz="2600" b="0" dirty="0">
                <a:latin typeface="Tw Cen MT"/>
              </a:rPr>
              <a:t>Deepen Climate Integrity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0" dirty="0">
                <a:latin typeface="Tw Cen MT"/>
              </a:rPr>
              <a:t>Living Climate Commitments</a:t>
            </a:r>
          </a:p>
          <a:p>
            <a:endParaRPr lang="en-US" sz="1800" b="0" dirty="0"/>
          </a:p>
          <a:p>
            <a:endParaRPr lang="en-US" sz="1800" b="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408FB4F-E059-576F-C9BF-7F3C3B326579}"/>
              </a:ext>
            </a:extLst>
          </p:cNvPr>
          <p:cNvSpPr txBox="1">
            <a:spLocks/>
          </p:cNvSpPr>
          <p:nvPr/>
        </p:nvSpPr>
        <p:spPr>
          <a:xfrm>
            <a:off x="9078791" y="1759527"/>
            <a:ext cx="2851437" cy="401781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00"/>
              </a:lnSpc>
              <a:spcBef>
                <a:spcPts val="600"/>
              </a:spcBef>
              <a:buNone/>
            </a:pPr>
            <a:r>
              <a:rPr lang="en-US" sz="2600" b="0" dirty="0">
                <a:solidFill>
                  <a:srgbClr val="002B55"/>
                </a:solidFill>
                <a:latin typeface="Tw Cen MT"/>
              </a:rPr>
              <a:t>Nurture the Common Good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3000"/>
              </a:spcAft>
              <a:buNone/>
            </a:pPr>
            <a:r>
              <a:rPr lang="en-US" sz="1800" dirty="0">
                <a:solidFill>
                  <a:srgbClr val="002B55"/>
                </a:solidFill>
                <a:latin typeface="Tw Cen MT"/>
              </a:rPr>
              <a:t>Equity and Sustainability </a:t>
            </a:r>
            <a:br>
              <a:rPr lang="en-US" sz="1800" dirty="0">
                <a:solidFill>
                  <a:srgbClr val="002B55"/>
                </a:solidFill>
                <a:latin typeface="Tw Cen MT"/>
              </a:rPr>
            </a:br>
            <a:r>
              <a:rPr lang="en-US" sz="1800" dirty="0">
                <a:solidFill>
                  <a:srgbClr val="002B55"/>
                </a:solidFill>
                <a:latin typeface="Tw Cen MT"/>
              </a:rPr>
              <a:t>in Resources</a:t>
            </a:r>
            <a:endParaRPr lang="en-US" sz="1200" dirty="0">
              <a:solidFill>
                <a:srgbClr val="002B55"/>
              </a:solidFill>
              <a:latin typeface="Tw Cen MT"/>
            </a:endParaRPr>
          </a:p>
          <a:p>
            <a:pPr marL="0" indent="0">
              <a:lnSpc>
                <a:spcPts val="2600"/>
              </a:lnSpc>
              <a:spcBef>
                <a:spcPts val="600"/>
              </a:spcBef>
              <a:buNone/>
            </a:pPr>
            <a:r>
              <a:rPr lang="en-US" sz="2600" dirty="0">
                <a:solidFill>
                  <a:srgbClr val="002B55"/>
                </a:solidFill>
                <a:latin typeface="Tw Cen MT"/>
              </a:rPr>
              <a:t>Journeying Indigenous Pathways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2B55"/>
                </a:solidFill>
                <a:latin typeface="Tw Cen MT"/>
              </a:rPr>
              <a:t>Forging Right Relations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BFD5BC-A33A-9DB2-DFFA-B78D031DB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9467" y="553757"/>
            <a:ext cx="9144000" cy="1053796"/>
          </a:xfrm>
        </p:spPr>
        <p:txBody>
          <a:bodyPr lIns="91440" tIns="45720" rIns="91440" bIns="45720" anchor="t">
            <a:noAutofit/>
          </a:bodyPr>
          <a:lstStyle/>
          <a:p>
            <a:pPr algn="l"/>
            <a:r>
              <a:rPr lang="en-US" sz="2000" i="0" dirty="0">
                <a:effectLst/>
                <a:latin typeface="+mj-lt"/>
              </a:rPr>
              <a:t>This is the second year for our annual Strategic Plan Report, which aligns with </a:t>
            </a:r>
            <a:br>
              <a:rPr lang="en-US" sz="2000" i="0" dirty="0">
                <a:effectLst/>
                <a:latin typeface="+mj-lt"/>
              </a:rPr>
            </a:br>
            <a:r>
              <a:rPr lang="en-US" sz="2000" i="0" dirty="0">
                <a:effectLst/>
                <a:latin typeface="+mj-lt"/>
              </a:rPr>
              <a:t>the budget. We are continuously refining our efforts to meet our strategic objectives.</a:t>
            </a:r>
            <a:endParaRPr lang="en-US" sz="2000" dirty="0">
              <a:solidFill>
                <a:srgbClr val="D23424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4A8402-F5FE-D537-4B61-928FCBE9C341}"/>
              </a:ext>
            </a:extLst>
          </p:cNvPr>
          <p:cNvSpPr txBox="1"/>
          <p:nvPr/>
        </p:nvSpPr>
        <p:spPr>
          <a:xfrm>
            <a:off x="5216394" y="1748475"/>
            <a:ext cx="2964428" cy="3750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600" b="0" dirty="0">
                <a:solidFill>
                  <a:srgbClr val="002B55"/>
                </a:solidFill>
                <a:latin typeface="Tw Cen MT"/>
              </a:rPr>
              <a:t>Invigorate Leadership</a:t>
            </a:r>
          </a:p>
          <a:p>
            <a:pPr>
              <a:spcBef>
                <a:spcPts val="600"/>
              </a:spcBef>
              <a:spcAft>
                <a:spcPts val="3000"/>
              </a:spcAft>
            </a:pPr>
            <a:r>
              <a:rPr lang="en-US" sz="1800" b="0" dirty="0">
                <a:solidFill>
                  <a:srgbClr val="002B55"/>
                </a:solidFill>
                <a:latin typeface="Tw Cen MT"/>
              </a:rPr>
              <a:t>Adapting and Innovating </a:t>
            </a:r>
            <a:br>
              <a:rPr lang="en-US" sz="1800" b="0" dirty="0">
                <a:solidFill>
                  <a:srgbClr val="002B55"/>
                </a:solidFill>
                <a:latin typeface="Tw Cen MT"/>
              </a:rPr>
            </a:br>
            <a:r>
              <a:rPr lang="en-US" sz="1800" b="0" dirty="0">
                <a:solidFill>
                  <a:srgbClr val="002B55"/>
                </a:solidFill>
                <a:latin typeface="Tw Cen MT"/>
              </a:rPr>
              <a:t>for Bold Discipleship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600" b="0" dirty="0">
                <a:solidFill>
                  <a:srgbClr val="002B55"/>
                </a:solidFill>
                <a:latin typeface="Tw Cen MT"/>
              </a:rPr>
              <a:t>Strengthen Invitation</a:t>
            </a:r>
            <a:br>
              <a:rPr lang="en-US" sz="2600" b="0" dirty="0">
                <a:solidFill>
                  <a:srgbClr val="002B55"/>
                </a:solidFill>
                <a:latin typeface="Tw Cen MT"/>
              </a:rPr>
            </a:br>
            <a:r>
              <a:rPr lang="en-US" sz="2600" b="0" dirty="0">
                <a:solidFill>
                  <a:srgbClr val="002B55"/>
                </a:solidFill>
                <a:latin typeface="Tw Cen MT"/>
              </a:rPr>
              <a:t>(Growth)</a:t>
            </a:r>
          </a:p>
          <a:p>
            <a:pPr>
              <a:spcBef>
                <a:spcPts val="600"/>
              </a:spcBef>
            </a:pPr>
            <a:r>
              <a:rPr lang="en-US" sz="1800" b="0" dirty="0">
                <a:solidFill>
                  <a:srgbClr val="002B55"/>
                </a:solidFill>
                <a:latin typeface="Tw Cen MT"/>
              </a:rPr>
              <a:t>Humility and Confidence </a:t>
            </a:r>
            <a:br>
              <a:rPr lang="en-US" sz="1800" b="0" dirty="0">
                <a:solidFill>
                  <a:srgbClr val="002B55"/>
                </a:solidFill>
                <a:latin typeface="Tw Cen MT"/>
              </a:rPr>
            </a:br>
            <a:r>
              <a:rPr lang="en-US" sz="1800" b="0" dirty="0">
                <a:solidFill>
                  <a:srgbClr val="002B55"/>
                </a:solidFill>
                <a:latin typeface="Tw Cen MT"/>
              </a:rPr>
              <a:t>in Sharing Faith</a:t>
            </a:r>
          </a:p>
          <a:p>
            <a:endParaRPr lang="en-US" sz="1800" b="0" dirty="0">
              <a:latin typeface="Tw Cen MT"/>
            </a:endParaRPr>
          </a:p>
          <a:p>
            <a:endParaRPr lang="en-US" dirty="0"/>
          </a:p>
        </p:txBody>
      </p:sp>
      <p:pic>
        <p:nvPicPr>
          <p:cNvPr id="3" name="Picture 2" descr="A green leaf and bubbles in a circle&#10;&#10;AI-generated content may be incorrect.">
            <a:extLst>
              <a:ext uri="{FF2B5EF4-FFF2-40B4-BE49-F238E27FC236}">
                <a16:creationId xmlns:a16="http://schemas.microsoft.com/office/drawing/2014/main" id="{33B41CC7-5F78-ACA2-EA89-05D291BA2A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78" y="3581430"/>
            <a:ext cx="742881" cy="11673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440DF4-1CBC-61B4-DCCA-52C27E71ED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1459" y="1780127"/>
            <a:ext cx="742880" cy="11673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739AD0-4B59-02DE-BB15-4E7F76C084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2463" y="1780127"/>
            <a:ext cx="742881" cy="11536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89F50A-61BA-43E8-D654-12D80B08EE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650" y="1781404"/>
            <a:ext cx="804197" cy="11673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316427D-CEE2-005A-5044-FF908E05E4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4408" y="3581430"/>
            <a:ext cx="761986" cy="11833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AA439E-0202-DAC6-755D-10444E9EF2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3358" y="3573463"/>
            <a:ext cx="761985" cy="118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74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8C0E-B752-9C1D-BB1E-36E8DC6AE0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3600" dirty="0">
                <a:solidFill>
                  <a:srgbClr val="90651E"/>
                </a:solidFill>
                <a:effectLst/>
                <a:latin typeface="+mj-lt"/>
              </a:rPr>
              <a:t>Financials</a:t>
            </a:r>
            <a:br>
              <a:rPr lang="en-CA" sz="3600" dirty="0">
                <a:solidFill>
                  <a:srgbClr val="90651E"/>
                </a:solidFill>
                <a:effectLst/>
                <a:latin typeface="+mj-lt"/>
              </a:rPr>
            </a:br>
            <a:r>
              <a:rPr lang="en-CA" sz="2400" b="1" dirty="0">
                <a:solidFill>
                  <a:srgbClr val="AA0000"/>
                </a:solidFill>
                <a:effectLst/>
              </a:rPr>
              <a:t>Operating</a:t>
            </a:r>
            <a:r>
              <a:rPr lang="en-CA" sz="2800" b="1" dirty="0">
                <a:solidFill>
                  <a:srgbClr val="AA0000"/>
                </a:solidFill>
                <a:effectLst/>
              </a:rPr>
              <a:t> Budget PLUS Fund Centre Activities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88D02-50D1-8DB0-D098-B0FE4191598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07300" y="1759527"/>
            <a:ext cx="3759200" cy="4017818"/>
          </a:xfrm>
        </p:spPr>
        <p:txBody>
          <a:bodyPr/>
          <a:lstStyle/>
          <a:p>
            <a:pPr marL="0" indent="0">
              <a:buNone/>
            </a:pPr>
            <a:r>
              <a:rPr lang="en-C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2024, the General Council of </a:t>
            </a:r>
            <a:br>
              <a:rPr lang="en-C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United Church dedicated resources (salaries, grants, programs, etc.) from the operating budget to </a:t>
            </a:r>
            <a:br>
              <a:rPr lang="en-C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six areas of the Strategic Plan. </a:t>
            </a:r>
          </a:p>
          <a:p>
            <a:pPr marL="0" indent="0">
              <a:buNone/>
            </a:pPr>
            <a:r>
              <a:rPr lang="en-C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addition, particular areas were supplemented by specialized reserve funds, or fund centres.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5A428-1FFB-16B7-78B6-578ED05B15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363" y="1545911"/>
            <a:ext cx="6277158" cy="443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65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2DCC235-6739-688A-812C-21F546CDC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0204"/>
            <a:ext cx="9144000" cy="1053796"/>
          </a:xfrm>
        </p:spPr>
        <p:txBody>
          <a:bodyPr>
            <a:normAutofit/>
          </a:bodyPr>
          <a:lstStyle/>
          <a:p>
            <a:pPr algn="l"/>
            <a:r>
              <a:rPr lang="en-CA" sz="3600" dirty="0">
                <a:solidFill>
                  <a:srgbClr val="90651E"/>
                </a:solidFill>
                <a:effectLst/>
                <a:latin typeface="+mj-lt"/>
              </a:rPr>
              <a:t>Financials</a:t>
            </a:r>
            <a:br>
              <a:rPr lang="en-CA" sz="3600" dirty="0">
                <a:solidFill>
                  <a:srgbClr val="90651E"/>
                </a:solidFill>
                <a:effectLst/>
                <a:latin typeface="+mj-lt"/>
              </a:rPr>
            </a:br>
            <a:r>
              <a:rPr lang="en-CA" sz="2400" b="1" dirty="0">
                <a:solidFill>
                  <a:srgbClr val="AA0000"/>
                </a:solidFill>
                <a:effectLst/>
              </a:rPr>
              <a:t>Operating</a:t>
            </a:r>
            <a:r>
              <a:rPr lang="en-CA" sz="2800" b="1" dirty="0">
                <a:solidFill>
                  <a:srgbClr val="AA0000"/>
                </a:solidFill>
                <a:effectLst/>
              </a:rPr>
              <a:t> Budget </a:t>
            </a:r>
            <a:r>
              <a:rPr lang="en-CA" sz="2800" dirty="0">
                <a:solidFill>
                  <a:srgbClr val="AA0000"/>
                </a:solidFill>
              </a:rPr>
              <a:t>only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26838B-0CAC-F8D6-29E3-8769193C3F2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07300" y="1759527"/>
            <a:ext cx="3759200" cy="4017818"/>
          </a:xfrm>
        </p:spPr>
        <p:txBody>
          <a:bodyPr/>
          <a:lstStyle/>
          <a:p>
            <a:pPr marL="0" indent="0">
              <a:buNone/>
            </a:pPr>
            <a:r>
              <a:rPr lang="en-CA" sz="1800" dirty="0">
                <a:effectLst/>
              </a:rPr>
              <a:t>In 2024, the General Council of the United Church dedicated resources (salaries, grants, programs, etc.) from the operating budget to the six areas of the Strategic Plan.</a:t>
            </a:r>
          </a:p>
          <a:p>
            <a:pPr marL="0" indent="0">
              <a:buNone/>
            </a:pPr>
            <a:endParaRPr lang="en-CA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182AAA-628F-FB7D-D3F5-DBE5212575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363" y="1586799"/>
            <a:ext cx="6277158" cy="435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09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CF1A1-1AC5-50A5-E882-FBCF0B2C96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>
                <a:solidFill>
                  <a:srgbClr val="002B55"/>
                </a:solidFill>
                <a:latin typeface="TW Cen MT"/>
              </a:rPr>
              <a:t>By the Numbers in 2024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92741D-8055-84B2-3D2B-EB32E1EB87A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0"/>
          <a:stretch/>
        </p:blipFill>
        <p:spPr>
          <a:xfrm>
            <a:off x="1202267" y="1524001"/>
            <a:ext cx="10698480" cy="3731172"/>
          </a:xfrm>
        </p:spPr>
      </p:pic>
    </p:spTree>
    <p:extLst>
      <p:ext uri="{BB962C8B-B14F-4D97-AF65-F5344CB8AC3E}">
        <p14:creationId xmlns:p14="http://schemas.microsoft.com/office/powerpoint/2010/main" val="3426081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198753-E61E-6ED4-FF8E-9B5DDEF7E8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Embolden Justice</a:t>
            </a:r>
            <a:r>
              <a:rPr lang="en-CA" sz="4000" dirty="0">
                <a:effectLst/>
              </a:rPr>
              <a:t> </a:t>
            </a:r>
            <a:br>
              <a:rPr lang="en-CA" sz="7200" dirty="0"/>
            </a:br>
            <a:r>
              <a:rPr lang="en-US" sz="3100" dirty="0">
                <a:solidFill>
                  <a:srgbClr val="002B5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Collaborating to Mend Church and World</a:t>
            </a:r>
            <a:r>
              <a:rPr lang="en-CA" sz="3100" dirty="0">
                <a:solidFill>
                  <a:srgbClr val="002B55"/>
                </a:solidFill>
                <a:effectLst/>
              </a:rPr>
              <a:t> </a:t>
            </a:r>
            <a:endParaRPr lang="en-US" sz="3100" dirty="0">
              <a:solidFill>
                <a:srgbClr val="002B55"/>
              </a:solidFill>
            </a:endParaRPr>
          </a:p>
        </p:txBody>
      </p:sp>
      <p:pic>
        <p:nvPicPr>
          <p:cNvPr id="11" name="Content Placeholder 10" descr="A person standing in front of a group of people&#10;&#10;AI-generated content may be incorrect.">
            <a:extLst>
              <a:ext uri="{FF2B5EF4-FFF2-40B4-BE49-F238E27FC236}">
                <a16:creationId xmlns:a16="http://schemas.microsoft.com/office/drawing/2014/main" id="{83996FC0-92E0-6377-D29E-54599013686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58" y="1911350"/>
            <a:ext cx="5104342" cy="3828257"/>
          </a:xfrm>
        </p:spPr>
      </p:pic>
      <p:pic>
        <p:nvPicPr>
          <p:cNvPr id="9" name="Picture 8" descr="A blue logo with black background&#10;&#10;AI-generated content may be incorrect.">
            <a:extLst>
              <a:ext uri="{FF2B5EF4-FFF2-40B4-BE49-F238E27FC236}">
                <a16:creationId xmlns:a16="http://schemas.microsoft.com/office/drawing/2014/main" id="{5B287761-47F9-5553-D094-ED4BFB15B7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944" y="300442"/>
            <a:ext cx="842896" cy="12235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B221A4-8EB7-D548-C54B-F6E7E6AAD745}"/>
              </a:ext>
            </a:extLst>
          </p:cNvPr>
          <p:cNvSpPr txBox="1"/>
          <p:nvPr/>
        </p:nvSpPr>
        <p:spPr>
          <a:xfrm>
            <a:off x="6096000" y="2885440"/>
            <a:ext cx="510434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Reverend Michael Blair speaks at the </a:t>
            </a:r>
            <a:b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Human Sexuality and Gender Diversity consultation, Maputo, Mozambique.</a:t>
            </a:r>
          </a:p>
          <a:p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Credit: Jane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Thirikwa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/The United Church of Canada</a:t>
            </a:r>
            <a:endParaRPr lang="en-CA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8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B1390-7BB3-BF35-AE3E-C15F9D4C3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E223408-A6D3-9AC9-415E-C47EF4F2AC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Invigorate Leadership</a:t>
            </a:r>
            <a:br>
              <a:rPr lang="en-CA" sz="6000" dirty="0">
                <a:effectLst/>
              </a:rPr>
            </a:br>
            <a:r>
              <a:rPr lang="en-US" sz="2800" dirty="0">
                <a:solidFill>
                  <a:srgbClr val="002B55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Adapting and Innovating for Bold Discipleship</a:t>
            </a:r>
            <a:r>
              <a:rPr lang="en-CA" sz="2800" dirty="0">
                <a:solidFill>
                  <a:srgbClr val="002B55"/>
                </a:solidFill>
                <a:effectLst/>
                <a:latin typeface="+mj-lt"/>
              </a:rPr>
              <a:t> </a:t>
            </a:r>
            <a:endParaRPr lang="en-US" sz="2800" dirty="0">
              <a:solidFill>
                <a:srgbClr val="002B55"/>
              </a:solidFill>
              <a:latin typeface="+mj-lt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29A9E3B-8446-09DE-01E3-D4DC9E1C9E9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318" y="2101850"/>
            <a:ext cx="6502400" cy="32512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9D77F5-8FDE-8011-4ED2-05A56147F9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08078" y="300442"/>
            <a:ext cx="778627" cy="12235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C0B3622-7D8F-C2C6-53A1-B744850B9AC2}"/>
              </a:ext>
            </a:extLst>
          </p:cNvPr>
          <p:cNvSpPr txBox="1"/>
          <p:nvPr/>
        </p:nvSpPr>
        <p:spPr>
          <a:xfrm>
            <a:off x="7457440" y="2101850"/>
            <a:ext cx="3677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The (Re)Generate cohort at the first group retreat, January 2024.</a:t>
            </a:r>
          </a:p>
          <a:p>
            <a:endParaRPr lang="en-CA" sz="1800" dirty="0">
              <a:effectLst/>
              <a:latin typeface="Tw Cen MT" panose="020B06020201040206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>
              <a:latin typeface="Tw Cen MT" panose="020B06020201040206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sz="1800" dirty="0">
              <a:effectLst/>
              <a:latin typeface="Tw Cen MT" panose="020B06020201040206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sz="1800" dirty="0">
              <a:effectLst/>
              <a:latin typeface="Tw Cen MT" panose="020B06020201040206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CA" sz="1200" dirty="0"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CA" sz="1200" dirty="0">
              <a:effectLst/>
              <a:latin typeface="Tw Cen MT" panose="020B06020201040206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sz="1200" dirty="0">
              <a:solidFill>
                <a:srgbClr val="000000"/>
              </a:solidFill>
              <a:latin typeface="Tw Cen MT" panose="020B0602020104020603" pitchFamily="34" charset="77"/>
              <a:cs typeface="Times New Roman" panose="02020603050405020304" pitchFamily="18" charset="0"/>
            </a:endParaRPr>
          </a:p>
          <a:p>
            <a:endParaRPr lang="en-CA" sz="1200" dirty="0">
              <a:solidFill>
                <a:srgbClr val="000000"/>
              </a:solidFill>
              <a:effectLst/>
              <a:latin typeface="Tw Cen MT" panose="020B0602020104020603" pitchFamily="34" charset="77"/>
              <a:cs typeface="Times New Roman" panose="02020603050405020304" pitchFamily="18" charset="0"/>
            </a:endParaRPr>
          </a:p>
          <a:p>
            <a:endParaRPr lang="en-CA" sz="1200" dirty="0">
              <a:solidFill>
                <a:srgbClr val="000000"/>
              </a:solidFill>
              <a:latin typeface="Tw Cen MT" panose="020B0602020104020603" pitchFamily="34" charset="77"/>
              <a:cs typeface="Times New Roman" panose="02020603050405020304" pitchFamily="18" charset="0"/>
            </a:endParaRPr>
          </a:p>
          <a:p>
            <a:endParaRPr lang="en-CA" sz="1200" dirty="0">
              <a:solidFill>
                <a:srgbClr val="000000"/>
              </a:solidFill>
              <a:effectLst/>
              <a:latin typeface="Tw Cen MT" panose="020B0602020104020603" pitchFamily="34" charset="77"/>
              <a:cs typeface="Times New Roman" panose="02020603050405020304" pitchFamily="18" charset="0"/>
            </a:endParaRPr>
          </a:p>
          <a:p>
            <a:endParaRPr lang="en-CA" sz="1200" dirty="0">
              <a:solidFill>
                <a:srgbClr val="000000"/>
              </a:solidFill>
              <a:latin typeface="Tw Cen MT" panose="020B0602020104020603" pitchFamily="34" charset="77"/>
              <a:cs typeface="Times New Roman" panose="02020603050405020304" pitchFamily="18" charset="0"/>
            </a:endParaRPr>
          </a:p>
          <a:p>
            <a:r>
              <a:rPr lang="en-CA" sz="1200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Credit: Five Oaks Education and Retreat Centre</a:t>
            </a:r>
            <a:br>
              <a:rPr lang="en-CA" sz="1200" b="1" dirty="0"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200" dirty="0">
              <a:effectLst/>
              <a:latin typeface="Tw Cen MT" panose="020B06020201040206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046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407A2-F44E-9BF5-8A39-6134921AC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4CD4EF-A4B7-F482-897F-6961E9E8C2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CA" sz="4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Nurture the Common Good</a:t>
            </a:r>
            <a:br>
              <a:rPr lang="en-C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100" dirty="0">
                <a:solidFill>
                  <a:srgbClr val="002B5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Equity and Sustainability in Resources</a:t>
            </a:r>
            <a:r>
              <a:rPr lang="en-CA" sz="3100" dirty="0">
                <a:solidFill>
                  <a:srgbClr val="002B55"/>
                </a:solidFill>
                <a:effectLst/>
              </a:rPr>
              <a:t> </a:t>
            </a:r>
            <a:endParaRPr lang="en-US" sz="3100" dirty="0">
              <a:solidFill>
                <a:srgbClr val="002B55"/>
              </a:solidFill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1FB3CE8-8AC8-2890-2F35-EDFB0C5E3FF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318" y="2101849"/>
            <a:ext cx="5310682" cy="354045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4B04CB-6907-9BA2-A917-77EC75684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08078" y="307640"/>
            <a:ext cx="778627" cy="12091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F71C530-ED26-341A-4A94-27083B2FC23C}"/>
              </a:ext>
            </a:extLst>
          </p:cNvPr>
          <p:cNvSpPr txBox="1"/>
          <p:nvPr/>
        </p:nvSpPr>
        <p:spPr>
          <a:xfrm>
            <a:off x="6261100" y="2101850"/>
            <a:ext cx="47402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CA" sz="2000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Reverend</a:t>
            </a:r>
            <a:r>
              <a:rPr lang="en-CA" sz="20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CA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Victor Kim, Presbyterian Church; The </a:t>
            </a:r>
            <a:r>
              <a:rPr lang="en-CA" sz="2000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Reverend</a:t>
            </a:r>
            <a:r>
              <a:rPr lang="en-CA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Michael Blair, United Church, and The Venerable Alan Perry, Anglican Church, on site in March 2024.</a:t>
            </a:r>
          </a:p>
          <a:p>
            <a:endParaRPr lang="en-CA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CA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CA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Credit: Patrick-James Boyd/The United Church of Canada</a:t>
            </a:r>
            <a:r>
              <a:rPr lang="en-CA" sz="1200" dirty="0">
                <a:effectLst/>
                <a:latin typeface="+mj-lt"/>
              </a:rPr>
              <a:t> </a:t>
            </a:r>
            <a:endParaRPr lang="en-US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732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20D04E1B-0DDA-7443-899E-DC67DEEE4B80}" vid="{7133560B-1A46-D44C-B00B-6624891343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FE5E90AE546242A341D6532B126A0D" ma:contentTypeVersion="35" ma:contentTypeDescription="Create a new document." ma:contentTypeScope="" ma:versionID="a27b688860ebf02473d2e4b8db649926">
  <xsd:schema xmlns:xsd="http://www.w3.org/2001/XMLSchema" xmlns:xs="http://www.w3.org/2001/XMLSchema" xmlns:p="http://schemas.microsoft.com/office/2006/metadata/properties" xmlns:ns2="eb6d8c5d-5b31-4807-8756-a31b61bec20d" xmlns:ns3="0f5afe44-bc59-430f-84b4-3d8d9f3aba76" xmlns:ns4="6599bc83-b20a-4fbd-85f2-25218f81fa23" targetNamespace="http://schemas.microsoft.com/office/2006/metadata/properties" ma:root="true" ma:fieldsID="4da35e0dc137be6a60e69c5e08a24846" ns2:_="" ns3:_="" ns4:_="">
    <xsd:import namespace="eb6d8c5d-5b31-4807-8756-a31b61bec20d"/>
    <xsd:import namespace="0f5afe44-bc59-430f-84b4-3d8d9f3aba76"/>
    <xsd:import namespace="6599bc83-b20a-4fbd-85f2-25218f81fa23"/>
    <xsd:element name="properties">
      <xsd:complexType>
        <xsd:sequence>
          <xsd:element name="documentManagement">
            <xsd:complexType>
              <xsd:all>
                <xsd:element ref="ns2:Regio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Description0" minOccurs="0"/>
                <xsd:element ref="ns4:SharedWithUsers" minOccurs="0"/>
                <xsd:element ref="ns4:SharedWithDetails" minOccurs="0"/>
                <xsd:element ref="ns3:ReviewStatus"/>
                <xsd:element ref="ns3:AuthorName" minOccurs="0"/>
                <xsd:element ref="ns3:Author_x0020_E_x002d_mail" minOccurs="0"/>
                <xsd:element ref="ns3:MediaLengthInSeconds" minOccurs="0"/>
                <xsd:element ref="ns3:Program" minOccurs="0"/>
                <xsd:element ref="ns3:Year" minOccurs="0"/>
                <xsd:element ref="ns3:Month0" minOccurs="0"/>
                <xsd:element ref="ns3:Language" minOccurs="0"/>
                <xsd:element ref="ns3:lcf76f155ced4ddcb4097134ff3c332f" minOccurs="0"/>
                <xsd:element ref="ns2:TaxCatchAll" minOccurs="0"/>
                <xsd:element ref="ns3:Thumbnail" minOccurs="0"/>
                <xsd:element ref="ns3:Image" minOccurs="0"/>
                <xsd:element ref="ns3:MediaServiceObjectDetectorVersions" minOccurs="0"/>
                <xsd:element ref="ns3:MediaServiceSearchProperties" minOccurs="0"/>
                <xsd:element ref="ns3:MediaServiceMetadata" minOccurs="0"/>
                <xsd:element ref="ns3:MediaServiceFastMetadata" minOccurs="0"/>
                <xsd:element ref="ns3:Month" minOccurs="0"/>
                <xsd:element ref="ns3:MediaServiceDateTake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6d8c5d-5b31-4807-8756-a31b61bec20d" elementFormDefault="qualified">
    <xsd:import namespace="http://schemas.microsoft.com/office/2006/documentManagement/types"/>
    <xsd:import namespace="http://schemas.microsoft.com/office/infopath/2007/PartnerControls"/>
    <xsd:element name="Region" ma:index="8" nillable="true" ma:displayName="Region" ma:default="" ma:format="Dropdown" ma:internalName="Region">
      <xsd:simpleType>
        <xsd:restriction base="dms:Choice">
          <xsd:enumeration value="choicesPlaceholder1"/>
          <xsd:enumeration value="choicesPlaceholder2"/>
          <xsd:enumeration value="choicesPlaceholder3"/>
        </xsd:restriction>
      </xsd:simpleType>
    </xsd:element>
    <xsd:element name="TaxCatchAll" ma:index="29" nillable="true" ma:displayName="Taxonomy Catch All Column" ma:hidden="true" ma:list="{d0590a80-c9cb-44a2-8173-dc50a122f245}" ma:internalName="TaxCatchAll" ma:showField="CatchAllData" ma:web="6599bc83-b20a-4fbd-85f2-25218f81fa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5afe44-bc59-430f-84b4-3d8d9f3aba76" elementFormDefault="qualified">
    <xsd:import namespace="http://schemas.microsoft.com/office/2006/documentManagement/types"/>
    <xsd:import namespace="http://schemas.microsoft.com/office/infopath/2007/PartnerControls"/>
    <xsd:element name="MediaServiceAutoTags" ma:index="9" nillable="true" ma:displayName="Tags" ma:internalName="MediaServiceAutoTags" ma:readOnly="true">
      <xsd:simpleType>
        <xsd:restriction base="dms:Text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Description0" ma:index="16" nillable="true" ma:displayName="Document status" ma:default="Draft" ma:description="What state is the information in, draft ( under review) or final. Ready to be shared/used" ma:format="Dropdown" ma:internalName="Description0">
      <xsd:simpleType>
        <xsd:restriction base="dms:Choice">
          <xsd:enumeration value="Draft"/>
          <xsd:enumeration value="Final"/>
          <xsd:enumeration value="Choice 3"/>
        </xsd:restriction>
      </xsd:simpleType>
    </xsd:element>
    <xsd:element name="ReviewStatus" ma:index="19" ma:displayName="Review Status" ma:default="Awaiting First Approval" ma:format="Dropdown" ma:internalName="ReviewStatus">
      <xsd:simpleType>
        <xsd:restriction base="dms:Choice">
          <xsd:enumeration value="Awaiting First Approval"/>
          <xsd:enumeration value="Awaiting Second Approval"/>
          <xsd:enumeration value="Awaiting Expert Review"/>
          <xsd:enumeration value="Expert Reviewed"/>
          <xsd:enumeration value="UCRD Reviewed"/>
          <xsd:enumeration value="Ready for Consultation"/>
          <xsd:enumeration value="In Contract Negotiations"/>
          <xsd:enumeration value="In Production"/>
          <xsd:enumeration value="Rejected"/>
        </xsd:restriction>
      </xsd:simpleType>
    </xsd:element>
    <xsd:element name="AuthorName" ma:index="20" nillable="true" ma:displayName="Author Name" ma:format="Dropdown" ma:internalName="AuthorName">
      <xsd:simpleType>
        <xsd:restriction base="dms:Text">
          <xsd:maxLength value="255"/>
        </xsd:restriction>
      </xsd:simpleType>
    </xsd:element>
    <xsd:element name="Author_x0020_E_x002d_mail" ma:index="21" nillable="true" ma:displayName="Author E-mail" ma:internalName="Author_x0020_E_x002d_mail">
      <xsd:simpleType>
        <xsd:restriction base="dms:Text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Program" ma:index="23" nillable="true" ma:displayName="Program" ma:format="Dropdown" ma:internalName="Program">
      <xsd:simpleType>
        <xsd:restriction base="dms:Note">
          <xsd:maxLength value="255"/>
        </xsd:restriction>
      </xsd:simpleType>
    </xsd:element>
    <xsd:element name="Year" ma:index="24" nillable="true" ma:displayName="Year" ma:format="Dropdown" ma:internalName="Year">
      <xsd:simpleType>
        <xsd:restriction base="dms:Text">
          <xsd:maxLength value="255"/>
        </xsd:restriction>
      </xsd:simpleType>
    </xsd:element>
    <xsd:element name="Month0" ma:index="25" nillable="true" ma:displayName="Month" ma:format="Dropdown" ma:internalName="Month0">
      <xsd:simpleType>
        <xsd:restriction base="dms:Choice">
          <xsd:enumeration value="January"/>
          <xsd:enumeration value="February"/>
          <xsd:enumeration value="March"/>
          <xsd:enumeration value="April"/>
          <xsd:enumeration value="May"/>
          <xsd:enumeration value="June"/>
          <xsd:enumeration value="July"/>
          <xsd:enumeration value="August"/>
          <xsd:enumeration value="September"/>
          <xsd:enumeration value="October"/>
          <xsd:enumeration value="November"/>
          <xsd:enumeration value="December"/>
        </xsd:restriction>
      </xsd:simpleType>
    </xsd:element>
    <xsd:element name="Language" ma:index="26" nillable="true" ma:displayName="Language" ma:format="Dropdown" ma:internalName="Language">
      <xsd:simpleType>
        <xsd:restriction base="dms:Choice">
          <xsd:enumeration value="English"/>
          <xsd:enumeration value="French"/>
        </xsd:restriction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3c940ca1-5ff5-4c12-9ecd-e33ede4a82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humbnail" ma:index="30" nillable="true" ma:displayName="Thumbnail" ma:format="Thumbnail" ma:internalName="Thumbnail">
      <xsd:simpleType>
        <xsd:restriction base="dms:Unknown"/>
      </xsd:simpleType>
    </xsd:element>
    <xsd:element name="Image" ma:index="31" nillable="true" ma:displayName="Image" ma:format="Thumbnail" ma:internalName="Image">
      <xsd:simpleType>
        <xsd:restriction base="dms:Unknown"/>
      </xsd:simple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3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5" nillable="true" ma:displayName="MediaServiceFastMetadata" ma:hidden="true" ma:internalName="MediaServiceFastMetadata" ma:readOnly="true">
      <xsd:simpleType>
        <xsd:restriction base="dms:Note"/>
      </xsd:simpleType>
    </xsd:element>
    <xsd:element name="Month" ma:index="36" nillable="true" ma:displayName="Issue" ma:format="Dropdown" ma:internalName="Month">
      <xsd:simpleType>
        <xsd:restriction base="dms:Choice">
          <xsd:enumeration value="May 2020"/>
          <xsd:enumeration value="October 2020"/>
        </xsd:restriction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BillingMetadata" ma:index="3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99bc83-b20a-4fbd-85f2-25218f81fa2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3c940ca1-5ff5-4c12-9ecd-e33ede4a829f" ContentTypeId="0x0101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gion xmlns="eb6d8c5d-5b31-4807-8756-a31b61bec20d" xsi:nil="true"/>
    <TaxCatchAll xmlns="eb6d8c5d-5b31-4807-8756-a31b61bec20d" xsi:nil="true"/>
    <lcf76f155ced4ddcb4097134ff3c332f xmlns="0f5afe44-bc59-430f-84b4-3d8d9f3aba76">
      <Terms xmlns="http://schemas.microsoft.com/office/infopath/2007/PartnerControls"/>
    </lcf76f155ced4ddcb4097134ff3c332f>
    <Image xmlns="0f5afe44-bc59-430f-84b4-3d8d9f3aba76" xsi:nil="true"/>
    <ReviewStatus xmlns="0f5afe44-bc59-430f-84b4-3d8d9f3aba76">Awaiting First Approval</ReviewStatus>
    <Month xmlns="0f5afe44-bc59-430f-84b4-3d8d9f3aba76" xsi:nil="true"/>
    <Language xmlns="0f5afe44-bc59-430f-84b4-3d8d9f3aba76" xsi:nil="true"/>
    <Description0 xmlns="0f5afe44-bc59-430f-84b4-3d8d9f3aba76">Draft</Description0>
    <Program xmlns="0f5afe44-bc59-430f-84b4-3d8d9f3aba76" xsi:nil="true"/>
    <AuthorName xmlns="0f5afe44-bc59-430f-84b4-3d8d9f3aba76" xsi:nil="true"/>
    <Thumbnail xmlns="0f5afe44-bc59-430f-84b4-3d8d9f3aba76" xsi:nil="true"/>
    <Author_x0020_E_x002d_mail xmlns="0f5afe44-bc59-430f-84b4-3d8d9f3aba76" xsi:nil="true"/>
    <Year xmlns="0f5afe44-bc59-430f-84b4-3d8d9f3aba76" xsi:nil="true"/>
    <Month0 xmlns="0f5afe44-bc59-430f-84b4-3d8d9f3aba76" xsi:nil="true"/>
  </documentManagement>
</p:properties>
</file>

<file path=customXml/itemProps1.xml><?xml version="1.0" encoding="utf-8"?>
<ds:datastoreItem xmlns:ds="http://schemas.openxmlformats.org/officeDocument/2006/customXml" ds:itemID="{25D530F1-41E9-41FE-9DCE-304ABE1361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6d8c5d-5b31-4807-8756-a31b61bec20d"/>
    <ds:schemaRef ds:uri="0f5afe44-bc59-430f-84b4-3d8d9f3aba76"/>
    <ds:schemaRef ds:uri="6599bc83-b20a-4fbd-85f2-25218f81fa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78E0EB-8407-425F-9978-B4F28DD14B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F11BB9-8C6F-42C6-9CBA-B652260C009E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ACBC4209-3033-4FA1-8469-2D5A6FE7566D}">
  <ds:schemaRefs>
    <ds:schemaRef ds:uri="http://purl.org/dc/terms/"/>
    <ds:schemaRef ds:uri="http://schemas.microsoft.com/office/2006/metadata/properties"/>
    <ds:schemaRef ds:uri="6599bc83-b20a-4fbd-85f2-25218f81fa23"/>
    <ds:schemaRef ds:uri="http://purl.org/dc/elements/1.1/"/>
    <ds:schemaRef ds:uri="http://schemas.microsoft.com/office/infopath/2007/PartnerControls"/>
    <ds:schemaRef ds:uri="eb6d8c5d-5b31-4807-8756-a31b61bec20d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0f5afe44-bc59-430f-84b4-3d8d9f3aba7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Powerpoint English Strat Plan</Template>
  <TotalTime>3947</TotalTime>
  <Words>577</Words>
  <Application>Microsoft Office PowerPoint</Application>
  <PresentationFormat>Widescreen</PresentationFormat>
  <Paragraphs>90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Helvetica</vt:lpstr>
      <vt:lpstr>Tw Cen MT</vt:lpstr>
      <vt:lpstr>Tw Cen MT</vt:lpstr>
      <vt:lpstr>Office Theme</vt:lpstr>
      <vt:lpstr>2024 Strategic Plan Report</vt:lpstr>
      <vt:lpstr>PowerPoint Presentation</vt:lpstr>
      <vt:lpstr>This is the second year for our annual Strategic Plan Report, which aligns with  the budget. We are continuously refining our efforts to meet our strategic objectives.</vt:lpstr>
      <vt:lpstr>Financials Operating Budget PLUS Fund Centre Activities</vt:lpstr>
      <vt:lpstr>Financials Operating Budget only</vt:lpstr>
      <vt:lpstr>By the Numbers in 2024</vt:lpstr>
      <vt:lpstr>Embolden Justice  Collaborating to Mend Church and World </vt:lpstr>
      <vt:lpstr>Invigorate Leadership Adapting and Innovating for Bold Discipleship </vt:lpstr>
      <vt:lpstr>Nurture the Common Good Equity and Sustainability in Resources </vt:lpstr>
      <vt:lpstr>Deepen Climate Integrity Living Climate Commitments </vt:lpstr>
      <vt:lpstr>Strengthen Invitation (Growth) Humility and Confidence in Sharing Faith </vt:lpstr>
      <vt:lpstr>Journeying Indigenous Pathways Forging Right Relations </vt:lpstr>
      <vt:lpstr>Youth Action Across the Strategic Plan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Strategic Plan Report</dc:title>
  <dc:creator>The United Church of Canada</dc:creator>
  <cp:keywords>dbd, strategic plan, 2024</cp:keywords>
  <cp:lastModifiedBy>Cara James</cp:lastModifiedBy>
  <cp:revision>139</cp:revision>
  <dcterms:created xsi:type="dcterms:W3CDTF">2023-02-22T18:26:58Z</dcterms:created>
  <dcterms:modified xsi:type="dcterms:W3CDTF">2025-05-01T15:40:54Z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0x01010039FE5E90AE546242A341D6532B126A0D</vt:lpwstr>
  </property>
  <property fmtid="{D5CDD505-2E9C-101B-9397-08002B2CF9AE}" pid="3" name="MediaServiceImageTags">
    <vt:lpwstr/>
  </property>
</Properties>
</file>